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7"/>
  </p:notesMasterIdLst>
  <p:sldIdLst>
    <p:sldId id="256" r:id="rId2"/>
    <p:sldId id="287" r:id="rId3"/>
    <p:sldId id="291" r:id="rId4"/>
    <p:sldId id="290" r:id="rId5"/>
    <p:sldId id="264" r:id="rId6"/>
    <p:sldId id="284" r:id="rId7"/>
    <p:sldId id="285" r:id="rId8"/>
    <p:sldId id="286" r:id="rId9"/>
    <p:sldId id="260" r:id="rId10"/>
    <p:sldId id="280" r:id="rId11"/>
    <p:sldId id="282" r:id="rId12"/>
    <p:sldId id="274" r:id="rId13"/>
    <p:sldId id="295" r:id="rId14"/>
    <p:sldId id="296" r:id="rId15"/>
    <p:sldId id="297" r:id="rId16"/>
    <p:sldId id="298" r:id="rId17"/>
    <p:sldId id="294" r:id="rId18"/>
    <p:sldId id="276" r:id="rId19"/>
    <p:sldId id="281" r:id="rId20"/>
    <p:sldId id="261" r:id="rId21"/>
    <p:sldId id="288" r:id="rId22"/>
    <p:sldId id="277" r:id="rId23"/>
    <p:sldId id="292" r:id="rId24"/>
    <p:sldId id="289" r:id="rId25"/>
    <p:sldId id="266" r:id="rId26"/>
  </p:sldIdLst>
  <p:sldSz cx="18288000" cy="10287000"/>
  <p:notesSz cx="6858000" cy="9144000"/>
  <p:embeddedFontLst>
    <p:embeddedFont>
      <p:font typeface="Fira Sans" panose="020B0503050000020004" pitchFamily="34" charset="0"/>
      <p:regular r:id="rId28"/>
      <p:bold r:id="rId29"/>
      <p:italic r:id="rId30"/>
      <p:boldItalic r:id="rId31"/>
    </p:embeddedFont>
    <p:embeddedFont>
      <p:font typeface="Fira Sans Bold" panose="020B0803050000020004" charset="0"/>
      <p:regular r:id="rId32"/>
      <p:bold r:id="rId33"/>
    </p:embeddedFont>
    <p:embeddedFont>
      <p:font typeface="Fira Sans Light" panose="020B0403050000020004" pitchFamily="34" charset="0"/>
      <p:regular r:id="rId34"/>
      <p:italic r:id="rId35"/>
    </p:embeddedFont>
    <p:embeddedFont>
      <p:font typeface="Fira Sans Medium" panose="020B0603050000020004" pitchFamily="34" charset="0"/>
      <p:regular r:id="rId36"/>
      <p:italic r:id="rId37"/>
    </p:embeddedFont>
    <p:embeddedFont>
      <p:font typeface="Open Sans" panose="020B0606030504020204" pitchFamily="34" charset="0"/>
      <p:regular r:id="rId38"/>
      <p:bold r:id="rId39"/>
      <p:italic r:id="rId40"/>
      <p:boldItalic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FF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1042"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14.fntdata"/></Relationships>
</file>

<file path=ppt/media/image1.png>
</file>

<file path=ppt/media/image10.png>
</file>

<file path=ppt/media/image11.jpg>
</file>

<file path=ppt/media/image12.png>
</file>

<file path=ppt/media/image13.png>
</file>

<file path=ppt/media/image14.jpg>
</file>

<file path=ppt/media/image15.png>
</file>

<file path=ppt/media/image16.jpg>
</file>

<file path=ppt/media/image2.png>
</file>

<file path=ppt/media/image3.png>
</file>

<file path=ppt/media/image4.jpe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EC66C9-E56E-44BD-B6D9-E3C7570BBDE7}" type="datetimeFigureOut">
              <a:rPr lang="en-US" smtClean="0"/>
              <a:t>5/8/2024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7A3449-70B9-4BA7-9C74-F39A090F332C}" type="slidenum">
              <a:rPr lang="en-US" smtClean="0"/>
              <a:t>‹#›</a:t>
            </a:fld>
            <a:endParaRPr lang="en-US" dirty="0"/>
          </a:p>
        </p:txBody>
      </p:sp>
    </p:spTree>
    <p:extLst>
      <p:ext uri="{BB962C8B-B14F-4D97-AF65-F5344CB8AC3E}">
        <p14:creationId xmlns:p14="http://schemas.microsoft.com/office/powerpoint/2010/main" val="11714620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97A3449-70B9-4BA7-9C74-F39A090F332C}" type="slidenum">
              <a:rPr lang="en-US" smtClean="0"/>
              <a:t>25</a:t>
            </a:fld>
            <a:endParaRPr lang="en-US" dirty="0"/>
          </a:p>
        </p:txBody>
      </p:sp>
    </p:spTree>
    <p:extLst>
      <p:ext uri="{BB962C8B-B14F-4D97-AF65-F5344CB8AC3E}">
        <p14:creationId xmlns:p14="http://schemas.microsoft.com/office/powerpoint/2010/main" val="1912736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5/8/2024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TarunSiga/DSCapstoneProject"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TarunSiga/DSCapstoneProject/tree/DeepakAyyasamy"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hyperlink" Target="https://github.com/TarunSiga/DSCapstoneProject/tree/TarunSiga"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hyperlink" Target="https://github.com/TarunSiga/DSCapstoneProject/tree/saikarthiknaladala"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066799" y="2421145"/>
            <a:ext cx="13541221" cy="3476336"/>
          </a:xfrm>
          <a:prstGeom prst="rect">
            <a:avLst/>
          </a:prstGeom>
        </p:spPr>
        <p:txBody>
          <a:bodyPr wrap="square" lIns="0" tIns="0" rIns="0" bIns="0" rtlCol="0" anchor="t">
            <a:spAutoFit/>
          </a:bodyPr>
          <a:lstStyle/>
          <a:p>
            <a:pPr>
              <a:lnSpc>
                <a:spcPts val="14399"/>
              </a:lnSpc>
            </a:pPr>
            <a:r>
              <a:rPr lang="en-US" sz="9600" dirty="0" err="1">
                <a:solidFill>
                  <a:srgbClr val="000000"/>
                </a:solidFill>
                <a:latin typeface="Fira Sans Bold"/>
              </a:rPr>
              <a:t>UniBuddy</a:t>
            </a:r>
            <a:r>
              <a:rPr lang="en-US" sz="9600" dirty="0">
                <a:solidFill>
                  <a:srgbClr val="000000"/>
                </a:solidFill>
                <a:latin typeface="Fira Sans Bold"/>
              </a:rPr>
              <a:t> </a:t>
            </a:r>
          </a:p>
          <a:p>
            <a:pPr>
              <a:lnSpc>
                <a:spcPts val="14399"/>
              </a:lnSpc>
            </a:pPr>
            <a:r>
              <a:rPr lang="en-US" sz="6000" dirty="0">
                <a:solidFill>
                  <a:srgbClr val="000000"/>
                </a:solidFill>
                <a:latin typeface="Fira Sans Bold"/>
              </a:rPr>
              <a:t>Gen AI Powered Personal Assistant</a:t>
            </a:r>
            <a:endParaRPr lang="en-US" sz="7200" dirty="0">
              <a:solidFill>
                <a:srgbClr val="000000"/>
              </a:solidFill>
              <a:latin typeface="Fira Sans Bold"/>
            </a:endParaRPr>
          </a:p>
        </p:txBody>
      </p:sp>
      <p:grpSp>
        <p:nvGrpSpPr>
          <p:cNvPr id="5" name="Group 5"/>
          <p:cNvGrpSpPr/>
          <p:nvPr/>
        </p:nvGrpSpPr>
        <p:grpSpPr>
          <a:xfrm>
            <a:off x="14328902" y="2317173"/>
            <a:ext cx="7321033" cy="6340049"/>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dirty="0"/>
            </a:p>
          </p:txBody>
        </p:sp>
      </p:grpSp>
      <p:grpSp>
        <p:nvGrpSpPr>
          <p:cNvPr id="7" name="Group 7"/>
          <p:cNvGrpSpPr/>
          <p:nvPr/>
        </p:nvGrpSpPr>
        <p:grpSpPr>
          <a:xfrm>
            <a:off x="12122944" y="7035126"/>
            <a:ext cx="4970154" cy="43041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dirty="0"/>
            </a:p>
          </p:txBody>
        </p:sp>
      </p:grpSp>
      <p:grpSp>
        <p:nvGrpSpPr>
          <p:cNvPr id="9" name="Group 9"/>
          <p:cNvGrpSpPr/>
          <p:nvPr/>
        </p:nvGrpSpPr>
        <p:grpSpPr>
          <a:xfrm>
            <a:off x="12336342" y="5954842"/>
            <a:ext cx="2271679" cy="1967285"/>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txBody>
            <a:bodyPr/>
            <a:lstStyle/>
            <a:p>
              <a:endParaRPr lang="en-US" dirty="0"/>
            </a:p>
          </p:txBody>
        </p:sp>
      </p:grpSp>
      <p:grpSp>
        <p:nvGrpSpPr>
          <p:cNvPr id="11" name="Group 11"/>
          <p:cNvGrpSpPr/>
          <p:nvPr/>
        </p:nvGrpSpPr>
        <p:grpSpPr>
          <a:xfrm>
            <a:off x="13737770" y="373605"/>
            <a:ext cx="3799619" cy="3290488"/>
            <a:chOff x="0" y="0"/>
            <a:chExt cx="3619627" cy="3134614"/>
          </a:xfrm>
        </p:grpSpPr>
        <p:sp>
          <p:nvSpPr>
            <p:cNvPr id="12" name="Freeform 12"/>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dirty="0"/>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Model Diagram</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0140" y="3848100"/>
            <a:ext cx="11287721" cy="3886200"/>
          </a:xfrm>
          <a:prstGeom prst="rect">
            <a:avLst/>
          </a:prstGeom>
        </p:spPr>
      </p:pic>
    </p:spTree>
    <p:extLst>
      <p:ext uri="{BB962C8B-B14F-4D97-AF65-F5344CB8AC3E}">
        <p14:creationId xmlns:p14="http://schemas.microsoft.com/office/powerpoint/2010/main" val="12938430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Methodology</a:t>
            </a:r>
          </a:p>
        </p:txBody>
      </p:sp>
      <p:sp>
        <p:nvSpPr>
          <p:cNvPr id="4" name="TextBox 8"/>
          <p:cNvSpPr txBox="1"/>
          <p:nvPr/>
        </p:nvSpPr>
        <p:spPr>
          <a:xfrm>
            <a:off x="1070265" y="3771900"/>
            <a:ext cx="9902536" cy="5614143"/>
          </a:xfrm>
          <a:prstGeom prst="rect">
            <a:avLst/>
          </a:prstGeom>
        </p:spPr>
        <p:txBody>
          <a:bodyPr vert="horz" lIns="91440" tIns="45720" rIns="91440" bIns="45720" rtlCol="0">
            <a:normAutofit/>
          </a:bodyPr>
          <a:lstStyle/>
          <a:p>
            <a:pPr marL="539749" lvl="1" indent="-228600" algn="just">
              <a:lnSpc>
                <a:spcPct val="90000"/>
              </a:lnSpc>
              <a:spcAft>
                <a:spcPts val="600"/>
              </a:spcAft>
              <a:buFont typeface="Arial" panose="020B0604020202020204" pitchFamily="34" charset="0"/>
              <a:buChar char="•"/>
            </a:pPr>
            <a:endParaRPr lang="en-US" sz="2300" dirty="0">
              <a:latin typeface="Fira Sans Light" panose="020B0403050000020004" pitchFamily="34" charset="0"/>
            </a:endParaRPr>
          </a:p>
        </p:txBody>
      </p:sp>
      <p:grpSp>
        <p:nvGrpSpPr>
          <p:cNvPr id="79" name="Google Shape;361;p24"/>
          <p:cNvGrpSpPr/>
          <p:nvPr/>
        </p:nvGrpSpPr>
        <p:grpSpPr>
          <a:xfrm>
            <a:off x="-27709" y="2885288"/>
            <a:ext cx="18288000" cy="6830212"/>
            <a:chOff x="150" y="1260703"/>
            <a:chExt cx="9153100" cy="3319009"/>
          </a:xfrm>
        </p:grpSpPr>
        <p:grpSp>
          <p:nvGrpSpPr>
            <p:cNvPr id="80" name="Google Shape;362;p24"/>
            <p:cNvGrpSpPr/>
            <p:nvPr/>
          </p:nvGrpSpPr>
          <p:grpSpPr>
            <a:xfrm>
              <a:off x="2200275" y="2562225"/>
              <a:ext cx="4733925" cy="762075"/>
              <a:chOff x="2200275" y="2562225"/>
              <a:chExt cx="4733925" cy="762075"/>
            </a:xfrm>
          </p:grpSpPr>
          <p:cxnSp>
            <p:nvCxnSpPr>
              <p:cNvPr id="103" name="Google Shape;363;p24"/>
              <p:cNvCxnSpPr/>
              <p:nvPr/>
            </p:nvCxnSpPr>
            <p:spPr>
              <a:xfrm>
                <a:off x="2200275" y="2647950"/>
                <a:ext cx="0" cy="581100"/>
              </a:xfrm>
              <a:prstGeom prst="straightConnector1">
                <a:avLst/>
              </a:prstGeom>
              <a:ln w="9525" cap="flat" cmpd="sng" algn="ctr">
                <a:solidFill>
                  <a:schemeClr val="bg1">
                    <a:lumMod val="6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4" name="Google Shape;364;p24"/>
              <p:cNvCxnSpPr/>
              <p:nvPr/>
            </p:nvCxnSpPr>
            <p:spPr>
              <a:xfrm>
                <a:off x="3400425" y="2743200"/>
                <a:ext cx="0" cy="581100"/>
              </a:xfrm>
              <a:prstGeom prst="straightConnector1">
                <a:avLst/>
              </a:prstGeom>
              <a:ln w="9525" cap="flat" cmpd="sng" algn="ctr">
                <a:solidFill>
                  <a:schemeClr val="bg1">
                    <a:lumMod val="6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5" name="Google Shape;365;p24"/>
              <p:cNvCxnSpPr/>
              <p:nvPr/>
            </p:nvCxnSpPr>
            <p:spPr>
              <a:xfrm>
                <a:off x="4572000" y="2590800"/>
                <a:ext cx="0" cy="581100"/>
              </a:xfrm>
              <a:prstGeom prst="straightConnector1">
                <a:avLst/>
              </a:prstGeom>
              <a:ln w="9525" cap="flat" cmpd="sng" algn="ctr">
                <a:solidFill>
                  <a:schemeClr val="bg1">
                    <a:lumMod val="6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6" name="Google Shape;366;p24"/>
              <p:cNvCxnSpPr/>
              <p:nvPr/>
            </p:nvCxnSpPr>
            <p:spPr>
              <a:xfrm>
                <a:off x="5743575" y="2743200"/>
                <a:ext cx="0" cy="581100"/>
              </a:xfrm>
              <a:prstGeom prst="straightConnector1">
                <a:avLst/>
              </a:prstGeom>
              <a:ln w="9525" cap="flat" cmpd="sng" algn="ctr">
                <a:solidFill>
                  <a:schemeClr val="bg1">
                    <a:lumMod val="6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07" name="Google Shape;367;p24"/>
              <p:cNvCxnSpPr/>
              <p:nvPr/>
            </p:nvCxnSpPr>
            <p:spPr>
              <a:xfrm>
                <a:off x="6934200" y="2562225"/>
                <a:ext cx="0" cy="581100"/>
              </a:xfrm>
              <a:prstGeom prst="straightConnector1">
                <a:avLst/>
              </a:prstGeom>
              <a:ln w="9525" cap="flat" cmpd="sng" algn="ctr">
                <a:solidFill>
                  <a:schemeClr val="bg1">
                    <a:lumMod val="65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grpSp>
          <p:nvGrpSpPr>
            <p:cNvPr id="81" name="Google Shape;368;p24"/>
            <p:cNvGrpSpPr/>
            <p:nvPr/>
          </p:nvGrpSpPr>
          <p:grpSpPr>
            <a:xfrm>
              <a:off x="150" y="2697100"/>
              <a:ext cx="9153100" cy="578150"/>
              <a:chOff x="150" y="2697100"/>
              <a:chExt cx="9153100" cy="578150"/>
            </a:xfrm>
          </p:grpSpPr>
          <p:cxnSp>
            <p:nvCxnSpPr>
              <p:cNvPr id="97" name="Google Shape;369;p24"/>
              <p:cNvCxnSpPr/>
              <p:nvPr/>
            </p:nvCxnSpPr>
            <p:spPr>
              <a:xfrm rot="10800000">
                <a:off x="150" y="3238500"/>
                <a:ext cx="2228700" cy="0"/>
              </a:xfrm>
              <a:prstGeom prst="straightConnector1">
                <a:avLst/>
              </a:prstGeom>
              <a:ln>
                <a:solidFill>
                  <a:schemeClr val="bg1">
                    <a:lumMod val="6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Google Shape;370;p24"/>
              <p:cNvCxnSpPr/>
              <p:nvPr/>
            </p:nvCxnSpPr>
            <p:spPr>
              <a:xfrm flipH="1">
                <a:off x="2211600" y="2714625"/>
                <a:ext cx="1217400" cy="494700"/>
              </a:xfrm>
              <a:prstGeom prst="straightConnector1">
                <a:avLst/>
              </a:prstGeom>
              <a:ln>
                <a:solidFill>
                  <a:schemeClr val="bg1">
                    <a:lumMod val="6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Google Shape;371;p24"/>
              <p:cNvCxnSpPr/>
              <p:nvPr/>
            </p:nvCxnSpPr>
            <p:spPr>
              <a:xfrm>
                <a:off x="3405625" y="2715850"/>
                <a:ext cx="1185300" cy="532200"/>
              </a:xfrm>
              <a:prstGeom prst="straightConnector1">
                <a:avLst/>
              </a:prstGeom>
              <a:ln>
                <a:solidFill>
                  <a:schemeClr val="bg1">
                    <a:lumMod val="6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Google Shape;372;p24"/>
              <p:cNvCxnSpPr/>
              <p:nvPr/>
            </p:nvCxnSpPr>
            <p:spPr>
              <a:xfrm flipH="1">
                <a:off x="4560150" y="2724150"/>
                <a:ext cx="1212000" cy="551100"/>
              </a:xfrm>
              <a:prstGeom prst="straightConnector1">
                <a:avLst/>
              </a:prstGeom>
              <a:ln>
                <a:solidFill>
                  <a:schemeClr val="bg1">
                    <a:lumMod val="6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Google Shape;373;p24"/>
              <p:cNvCxnSpPr/>
              <p:nvPr/>
            </p:nvCxnSpPr>
            <p:spPr>
              <a:xfrm>
                <a:off x="5700825" y="2697100"/>
                <a:ext cx="1252500" cy="531900"/>
              </a:xfrm>
              <a:prstGeom prst="straightConnector1">
                <a:avLst/>
              </a:prstGeom>
              <a:ln>
                <a:solidFill>
                  <a:schemeClr val="bg1">
                    <a:lumMod val="6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Google Shape;374;p24"/>
              <p:cNvCxnSpPr/>
              <p:nvPr/>
            </p:nvCxnSpPr>
            <p:spPr>
              <a:xfrm rot="10800000">
                <a:off x="6924550" y="3238500"/>
                <a:ext cx="2228700" cy="0"/>
              </a:xfrm>
              <a:prstGeom prst="straightConnector1">
                <a:avLst/>
              </a:prstGeom>
              <a:ln>
                <a:solidFill>
                  <a:schemeClr val="bg1">
                    <a:lumMod val="65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grpSp>
        <p:sp>
          <p:nvSpPr>
            <p:cNvPr id="82" name="Google Shape;375;p24"/>
            <p:cNvSpPr/>
            <p:nvPr/>
          </p:nvSpPr>
          <p:spPr>
            <a:xfrm>
              <a:off x="2205706" y="3174563"/>
              <a:ext cx="5887" cy="5887"/>
            </a:xfrm>
            <a:custGeom>
              <a:avLst/>
              <a:gdLst/>
              <a:ahLst/>
              <a:cxnLst/>
              <a:rect l="l" t="t" r="r" b="b"/>
              <a:pathLst>
                <a:path w="37" h="37" extrusionOk="0">
                  <a:moveTo>
                    <a:pt x="0" y="0"/>
                  </a:moveTo>
                  <a:lnTo>
                    <a:pt x="0" y="18"/>
                  </a:lnTo>
                  <a:lnTo>
                    <a:pt x="0" y="36"/>
                  </a:lnTo>
                  <a:lnTo>
                    <a:pt x="36" y="36"/>
                  </a:lnTo>
                  <a:lnTo>
                    <a:pt x="36" y="18"/>
                  </a:lnTo>
                  <a:lnTo>
                    <a:pt x="36" y="0"/>
                  </a:lnTo>
                  <a:close/>
                </a:path>
              </a:pathLst>
            </a:custGeom>
            <a:solidFill>
              <a:srgbClr val="AC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76;p24"/>
            <p:cNvSpPr/>
            <p:nvPr/>
          </p:nvSpPr>
          <p:spPr>
            <a:xfrm>
              <a:off x="2122176" y="3142742"/>
              <a:ext cx="169926" cy="169926"/>
            </a:xfrm>
            <a:custGeom>
              <a:avLst/>
              <a:gdLst/>
              <a:ahLst/>
              <a:cxnLst/>
              <a:rect l="l" t="t" r="r" b="b"/>
              <a:pathLst>
                <a:path w="1068" h="1068" extrusionOk="0">
                  <a:moveTo>
                    <a:pt x="1067" y="525"/>
                  </a:moveTo>
                  <a:cubicBezTo>
                    <a:pt x="1067" y="832"/>
                    <a:pt x="832" y="1068"/>
                    <a:pt x="543" y="1068"/>
                  </a:cubicBezTo>
                  <a:cubicBezTo>
                    <a:pt x="253" y="1068"/>
                    <a:pt x="0" y="832"/>
                    <a:pt x="0" y="525"/>
                  </a:cubicBezTo>
                  <a:cubicBezTo>
                    <a:pt x="0" y="236"/>
                    <a:pt x="253" y="1"/>
                    <a:pt x="543" y="1"/>
                  </a:cubicBezTo>
                  <a:cubicBezTo>
                    <a:pt x="832" y="1"/>
                    <a:pt x="1067" y="236"/>
                    <a:pt x="1067" y="525"/>
                  </a:cubicBezTo>
                  <a:close/>
                </a:path>
              </a:pathLst>
            </a:custGeom>
            <a:solidFill>
              <a:schemeClr val="accent3">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77;p24"/>
            <p:cNvSpPr/>
            <p:nvPr/>
          </p:nvSpPr>
          <p:spPr>
            <a:xfrm>
              <a:off x="4560457" y="3174563"/>
              <a:ext cx="8910" cy="5887"/>
            </a:xfrm>
            <a:custGeom>
              <a:avLst/>
              <a:gdLst/>
              <a:ahLst/>
              <a:cxnLst/>
              <a:rect l="l" t="t" r="r" b="b"/>
              <a:pathLst>
                <a:path w="56" h="37" extrusionOk="0">
                  <a:moveTo>
                    <a:pt x="0" y="0"/>
                  </a:moveTo>
                  <a:lnTo>
                    <a:pt x="0" y="18"/>
                  </a:lnTo>
                  <a:lnTo>
                    <a:pt x="0" y="36"/>
                  </a:lnTo>
                  <a:lnTo>
                    <a:pt x="36" y="36"/>
                  </a:lnTo>
                  <a:cubicBezTo>
                    <a:pt x="55" y="36"/>
                    <a:pt x="55" y="18"/>
                    <a:pt x="55" y="18"/>
                  </a:cubicBezTo>
                  <a:cubicBezTo>
                    <a:pt x="55" y="18"/>
                    <a:pt x="55" y="0"/>
                    <a:pt x="36" y="0"/>
                  </a:cubicBezTo>
                  <a:close/>
                </a:path>
              </a:pathLst>
            </a:custGeom>
            <a:solidFill>
              <a:srgbClr val="AC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78;p24"/>
            <p:cNvSpPr/>
            <p:nvPr/>
          </p:nvSpPr>
          <p:spPr>
            <a:xfrm>
              <a:off x="4479950" y="3142742"/>
              <a:ext cx="169926" cy="169926"/>
            </a:xfrm>
            <a:custGeom>
              <a:avLst/>
              <a:gdLst/>
              <a:ahLst/>
              <a:cxnLst/>
              <a:rect l="l" t="t" r="r" b="b"/>
              <a:pathLst>
                <a:path w="1068" h="1068" extrusionOk="0">
                  <a:moveTo>
                    <a:pt x="1067" y="525"/>
                  </a:moveTo>
                  <a:cubicBezTo>
                    <a:pt x="1067" y="832"/>
                    <a:pt x="831" y="1068"/>
                    <a:pt x="525" y="1068"/>
                  </a:cubicBezTo>
                  <a:cubicBezTo>
                    <a:pt x="236" y="1068"/>
                    <a:pt x="0" y="832"/>
                    <a:pt x="0" y="525"/>
                  </a:cubicBezTo>
                  <a:cubicBezTo>
                    <a:pt x="0" y="236"/>
                    <a:pt x="236" y="1"/>
                    <a:pt x="525" y="1"/>
                  </a:cubicBezTo>
                  <a:cubicBezTo>
                    <a:pt x="831" y="1"/>
                    <a:pt x="1067" y="236"/>
                    <a:pt x="1067" y="525"/>
                  </a:cubicBezTo>
                  <a:close/>
                </a:path>
              </a:pathLst>
            </a:custGeom>
            <a:solidFill>
              <a:schemeClr val="tx1">
                <a:lumMod val="65000"/>
                <a:lumOff val="3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9;p24"/>
            <p:cNvSpPr/>
            <p:nvPr/>
          </p:nvSpPr>
          <p:spPr>
            <a:xfrm>
              <a:off x="6929687" y="3174563"/>
              <a:ext cx="8910" cy="5887"/>
            </a:xfrm>
            <a:custGeom>
              <a:avLst/>
              <a:gdLst/>
              <a:ahLst/>
              <a:cxnLst/>
              <a:rect l="l" t="t" r="r" b="b"/>
              <a:pathLst>
                <a:path w="56" h="37" extrusionOk="0">
                  <a:moveTo>
                    <a:pt x="19" y="0"/>
                  </a:moveTo>
                  <a:lnTo>
                    <a:pt x="0" y="18"/>
                  </a:lnTo>
                  <a:lnTo>
                    <a:pt x="19" y="36"/>
                  </a:lnTo>
                  <a:lnTo>
                    <a:pt x="55" y="36"/>
                  </a:lnTo>
                  <a:lnTo>
                    <a:pt x="55" y="18"/>
                  </a:lnTo>
                  <a:lnTo>
                    <a:pt x="55" y="0"/>
                  </a:lnTo>
                  <a:close/>
                </a:path>
              </a:pathLst>
            </a:custGeom>
            <a:solidFill>
              <a:srgbClr val="AC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80;p24"/>
            <p:cNvSpPr/>
            <p:nvPr/>
          </p:nvSpPr>
          <p:spPr>
            <a:xfrm>
              <a:off x="6849180" y="3142742"/>
              <a:ext cx="169926" cy="169926"/>
            </a:xfrm>
            <a:custGeom>
              <a:avLst/>
              <a:gdLst/>
              <a:ahLst/>
              <a:cxnLst/>
              <a:rect l="l" t="t" r="r" b="b"/>
              <a:pathLst>
                <a:path w="1068" h="1068" extrusionOk="0">
                  <a:moveTo>
                    <a:pt x="1067" y="525"/>
                  </a:moveTo>
                  <a:cubicBezTo>
                    <a:pt x="1067" y="832"/>
                    <a:pt x="832" y="1068"/>
                    <a:pt x="542" y="1068"/>
                  </a:cubicBezTo>
                  <a:cubicBezTo>
                    <a:pt x="236" y="1068"/>
                    <a:pt x="0" y="832"/>
                    <a:pt x="0" y="525"/>
                  </a:cubicBezTo>
                  <a:cubicBezTo>
                    <a:pt x="0" y="236"/>
                    <a:pt x="236" y="1"/>
                    <a:pt x="542" y="1"/>
                  </a:cubicBezTo>
                  <a:cubicBezTo>
                    <a:pt x="832" y="1"/>
                    <a:pt x="1067" y="236"/>
                    <a:pt x="1067" y="525"/>
                  </a:cubicBezTo>
                  <a:close/>
                </a:path>
              </a:pathLst>
            </a:custGeom>
            <a:solidFill>
              <a:schemeClr val="accent3">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81;p24"/>
            <p:cNvSpPr/>
            <p:nvPr/>
          </p:nvSpPr>
          <p:spPr>
            <a:xfrm>
              <a:off x="2771961" y="3277981"/>
              <a:ext cx="1248172" cy="1301731"/>
            </a:xfrm>
            <a:custGeom>
              <a:avLst/>
              <a:gdLst/>
              <a:ahLst/>
              <a:cxnLst/>
              <a:rect l="l" t="t" r="r" b="b"/>
              <a:pathLst>
                <a:path w="7953" h="9271" extrusionOk="0">
                  <a:moveTo>
                    <a:pt x="778" y="9271"/>
                  </a:moveTo>
                  <a:lnTo>
                    <a:pt x="7157" y="9271"/>
                  </a:lnTo>
                  <a:cubicBezTo>
                    <a:pt x="7591" y="9271"/>
                    <a:pt x="7952" y="8928"/>
                    <a:pt x="7952" y="8494"/>
                  </a:cubicBezTo>
                  <a:lnTo>
                    <a:pt x="7952" y="2114"/>
                  </a:lnTo>
                  <a:cubicBezTo>
                    <a:pt x="7952" y="1681"/>
                    <a:pt x="7591" y="1338"/>
                    <a:pt x="7157" y="1338"/>
                  </a:cubicBezTo>
                  <a:lnTo>
                    <a:pt x="4735" y="1338"/>
                  </a:lnTo>
                  <a:lnTo>
                    <a:pt x="4410" y="741"/>
                  </a:lnTo>
                  <a:lnTo>
                    <a:pt x="3976" y="1"/>
                  </a:lnTo>
                  <a:lnTo>
                    <a:pt x="3543" y="741"/>
                  </a:lnTo>
                  <a:lnTo>
                    <a:pt x="3200" y="1338"/>
                  </a:lnTo>
                  <a:lnTo>
                    <a:pt x="778" y="1338"/>
                  </a:lnTo>
                  <a:cubicBezTo>
                    <a:pt x="345" y="1338"/>
                    <a:pt x="1" y="1681"/>
                    <a:pt x="1" y="2114"/>
                  </a:cubicBezTo>
                  <a:lnTo>
                    <a:pt x="1" y="8494"/>
                  </a:lnTo>
                  <a:cubicBezTo>
                    <a:pt x="1" y="8928"/>
                    <a:pt x="345" y="9271"/>
                    <a:pt x="778" y="9271"/>
                  </a:cubicBezTo>
                  <a:close/>
                </a:path>
              </a:pathLst>
            </a:custGeom>
            <a:solidFill>
              <a:schemeClr val="accent3">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82;p24"/>
            <p:cNvSpPr/>
            <p:nvPr/>
          </p:nvSpPr>
          <p:spPr>
            <a:xfrm>
              <a:off x="5109691" y="3277981"/>
              <a:ext cx="1311496" cy="1296097"/>
            </a:xfrm>
            <a:custGeom>
              <a:avLst/>
              <a:gdLst/>
              <a:ahLst/>
              <a:cxnLst/>
              <a:rect l="l" t="t" r="r" b="b"/>
              <a:pathLst>
                <a:path w="7953" h="9271" extrusionOk="0">
                  <a:moveTo>
                    <a:pt x="796" y="9271"/>
                  </a:moveTo>
                  <a:lnTo>
                    <a:pt x="7157" y="9271"/>
                  </a:lnTo>
                  <a:cubicBezTo>
                    <a:pt x="7591" y="9271"/>
                    <a:pt x="7952" y="8928"/>
                    <a:pt x="7952" y="8494"/>
                  </a:cubicBezTo>
                  <a:lnTo>
                    <a:pt x="7952" y="2114"/>
                  </a:lnTo>
                  <a:cubicBezTo>
                    <a:pt x="7952" y="1681"/>
                    <a:pt x="7591" y="1338"/>
                    <a:pt x="7157" y="1338"/>
                  </a:cubicBezTo>
                  <a:lnTo>
                    <a:pt x="4735" y="1338"/>
                  </a:lnTo>
                  <a:lnTo>
                    <a:pt x="4410" y="741"/>
                  </a:lnTo>
                  <a:lnTo>
                    <a:pt x="3976" y="1"/>
                  </a:lnTo>
                  <a:lnTo>
                    <a:pt x="3560" y="741"/>
                  </a:lnTo>
                  <a:lnTo>
                    <a:pt x="3199" y="1338"/>
                  </a:lnTo>
                  <a:lnTo>
                    <a:pt x="796" y="1338"/>
                  </a:lnTo>
                  <a:cubicBezTo>
                    <a:pt x="362" y="1338"/>
                    <a:pt x="1" y="1681"/>
                    <a:pt x="1" y="2114"/>
                  </a:cubicBezTo>
                  <a:lnTo>
                    <a:pt x="1" y="8494"/>
                  </a:lnTo>
                  <a:cubicBezTo>
                    <a:pt x="1" y="8928"/>
                    <a:pt x="362" y="9271"/>
                    <a:pt x="796" y="927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83;p24"/>
            <p:cNvSpPr/>
            <p:nvPr/>
          </p:nvSpPr>
          <p:spPr>
            <a:xfrm>
              <a:off x="1587938" y="1260703"/>
              <a:ext cx="1248925" cy="1387724"/>
            </a:xfrm>
            <a:custGeom>
              <a:avLst/>
              <a:gdLst/>
              <a:ahLst/>
              <a:cxnLst/>
              <a:rect l="l" t="t" r="r" b="b"/>
              <a:pathLst>
                <a:path w="7953" h="9271" extrusionOk="0">
                  <a:moveTo>
                    <a:pt x="7157" y="0"/>
                  </a:moveTo>
                  <a:lnTo>
                    <a:pt x="796" y="0"/>
                  </a:lnTo>
                  <a:cubicBezTo>
                    <a:pt x="362" y="0"/>
                    <a:pt x="1" y="343"/>
                    <a:pt x="1" y="777"/>
                  </a:cubicBezTo>
                  <a:lnTo>
                    <a:pt x="1" y="7157"/>
                  </a:lnTo>
                  <a:cubicBezTo>
                    <a:pt x="1" y="7590"/>
                    <a:pt x="362" y="7952"/>
                    <a:pt x="796" y="7952"/>
                  </a:cubicBezTo>
                  <a:lnTo>
                    <a:pt x="3218" y="7952"/>
                  </a:lnTo>
                  <a:lnTo>
                    <a:pt x="3543" y="8530"/>
                  </a:lnTo>
                  <a:lnTo>
                    <a:pt x="3959" y="9270"/>
                  </a:lnTo>
                  <a:lnTo>
                    <a:pt x="4393" y="8530"/>
                  </a:lnTo>
                  <a:lnTo>
                    <a:pt x="4736" y="7952"/>
                  </a:lnTo>
                  <a:lnTo>
                    <a:pt x="7157" y="7952"/>
                  </a:lnTo>
                  <a:cubicBezTo>
                    <a:pt x="7591" y="7952"/>
                    <a:pt x="7952" y="7590"/>
                    <a:pt x="7952" y="7157"/>
                  </a:cubicBezTo>
                  <a:lnTo>
                    <a:pt x="7952" y="777"/>
                  </a:lnTo>
                  <a:cubicBezTo>
                    <a:pt x="7952" y="343"/>
                    <a:pt x="7591" y="0"/>
                    <a:pt x="7157" y="0"/>
                  </a:cubicBezTo>
                  <a:close/>
                </a:path>
              </a:pathLst>
            </a:custGeom>
            <a:solidFill>
              <a:schemeClr val="accent3">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84;p24"/>
            <p:cNvSpPr/>
            <p:nvPr/>
          </p:nvSpPr>
          <p:spPr>
            <a:xfrm>
              <a:off x="3940759" y="1260703"/>
              <a:ext cx="1298154" cy="1387725"/>
            </a:xfrm>
            <a:custGeom>
              <a:avLst/>
              <a:gdLst/>
              <a:ahLst/>
              <a:cxnLst/>
              <a:rect l="l" t="t" r="r" b="b"/>
              <a:pathLst>
                <a:path w="7935" h="9271" extrusionOk="0">
                  <a:moveTo>
                    <a:pt x="7157" y="0"/>
                  </a:moveTo>
                  <a:lnTo>
                    <a:pt x="778" y="0"/>
                  </a:lnTo>
                  <a:cubicBezTo>
                    <a:pt x="345" y="0"/>
                    <a:pt x="1" y="343"/>
                    <a:pt x="1" y="777"/>
                  </a:cubicBezTo>
                  <a:lnTo>
                    <a:pt x="1" y="7157"/>
                  </a:lnTo>
                  <a:cubicBezTo>
                    <a:pt x="1" y="7590"/>
                    <a:pt x="345" y="7952"/>
                    <a:pt x="778" y="7952"/>
                  </a:cubicBezTo>
                  <a:lnTo>
                    <a:pt x="3200" y="7952"/>
                  </a:lnTo>
                  <a:lnTo>
                    <a:pt x="3543" y="8530"/>
                  </a:lnTo>
                  <a:lnTo>
                    <a:pt x="3959" y="9270"/>
                  </a:lnTo>
                  <a:lnTo>
                    <a:pt x="4393" y="8530"/>
                  </a:lnTo>
                  <a:lnTo>
                    <a:pt x="4735" y="7952"/>
                  </a:lnTo>
                  <a:lnTo>
                    <a:pt x="7157" y="7952"/>
                  </a:lnTo>
                  <a:cubicBezTo>
                    <a:pt x="7591" y="7952"/>
                    <a:pt x="7935" y="7590"/>
                    <a:pt x="7935" y="7157"/>
                  </a:cubicBezTo>
                  <a:lnTo>
                    <a:pt x="7935" y="777"/>
                  </a:lnTo>
                  <a:cubicBezTo>
                    <a:pt x="7935" y="343"/>
                    <a:pt x="7591" y="0"/>
                    <a:pt x="7157" y="0"/>
                  </a:cubicBezTo>
                  <a:close/>
                </a:path>
              </a:pathLst>
            </a:custGeom>
            <a:solidFill>
              <a:schemeClr val="tx1">
                <a:lumMod val="65000"/>
                <a:lumOff val="3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85;p24"/>
            <p:cNvSpPr/>
            <p:nvPr/>
          </p:nvSpPr>
          <p:spPr>
            <a:xfrm>
              <a:off x="6307124" y="1308216"/>
              <a:ext cx="1267877" cy="1340211"/>
            </a:xfrm>
            <a:custGeom>
              <a:avLst/>
              <a:gdLst/>
              <a:ahLst/>
              <a:cxnLst/>
              <a:rect l="l" t="t" r="r" b="b"/>
              <a:pathLst>
                <a:path w="7953" h="9271" extrusionOk="0">
                  <a:moveTo>
                    <a:pt x="7157" y="0"/>
                  </a:moveTo>
                  <a:lnTo>
                    <a:pt x="778" y="0"/>
                  </a:lnTo>
                  <a:cubicBezTo>
                    <a:pt x="345" y="0"/>
                    <a:pt x="1" y="343"/>
                    <a:pt x="1" y="777"/>
                  </a:cubicBezTo>
                  <a:lnTo>
                    <a:pt x="1" y="7157"/>
                  </a:lnTo>
                  <a:cubicBezTo>
                    <a:pt x="1" y="7590"/>
                    <a:pt x="345" y="7952"/>
                    <a:pt x="778" y="7952"/>
                  </a:cubicBezTo>
                  <a:lnTo>
                    <a:pt x="3200" y="7952"/>
                  </a:lnTo>
                  <a:lnTo>
                    <a:pt x="3543" y="8530"/>
                  </a:lnTo>
                  <a:lnTo>
                    <a:pt x="3959" y="9270"/>
                  </a:lnTo>
                  <a:lnTo>
                    <a:pt x="4393" y="8530"/>
                  </a:lnTo>
                  <a:lnTo>
                    <a:pt x="4735" y="7952"/>
                  </a:lnTo>
                  <a:lnTo>
                    <a:pt x="7157" y="7952"/>
                  </a:lnTo>
                  <a:cubicBezTo>
                    <a:pt x="7591" y="7952"/>
                    <a:pt x="7952" y="7590"/>
                    <a:pt x="7952" y="7157"/>
                  </a:cubicBezTo>
                  <a:lnTo>
                    <a:pt x="7952" y="777"/>
                  </a:lnTo>
                  <a:cubicBezTo>
                    <a:pt x="7952" y="343"/>
                    <a:pt x="7591" y="0"/>
                    <a:pt x="7157" y="0"/>
                  </a:cubicBezTo>
                  <a:close/>
                </a:path>
              </a:pathLst>
            </a:custGeom>
            <a:solidFill>
              <a:schemeClr val="accent3">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86;p24"/>
            <p:cNvSpPr/>
            <p:nvPr/>
          </p:nvSpPr>
          <p:spPr>
            <a:xfrm>
              <a:off x="3398833" y="2766141"/>
              <a:ext cx="8910" cy="8751"/>
            </a:xfrm>
            <a:custGeom>
              <a:avLst/>
              <a:gdLst/>
              <a:ahLst/>
              <a:cxnLst/>
              <a:rect l="l" t="t" r="r" b="b"/>
              <a:pathLst>
                <a:path w="56" h="55" extrusionOk="0">
                  <a:moveTo>
                    <a:pt x="36" y="1"/>
                  </a:moveTo>
                  <a:cubicBezTo>
                    <a:pt x="19" y="1"/>
                    <a:pt x="19" y="1"/>
                    <a:pt x="19" y="18"/>
                  </a:cubicBezTo>
                  <a:cubicBezTo>
                    <a:pt x="0" y="18"/>
                    <a:pt x="0" y="18"/>
                    <a:pt x="0" y="37"/>
                  </a:cubicBezTo>
                  <a:lnTo>
                    <a:pt x="19" y="54"/>
                  </a:lnTo>
                  <a:lnTo>
                    <a:pt x="55" y="54"/>
                  </a:lnTo>
                  <a:lnTo>
                    <a:pt x="55" y="37"/>
                  </a:lnTo>
                  <a:lnTo>
                    <a:pt x="55" y="18"/>
                  </a:lnTo>
                  <a:lnTo>
                    <a:pt x="36" y="1"/>
                  </a:lnTo>
                  <a:close/>
                </a:path>
              </a:pathLst>
            </a:custGeom>
            <a:solidFill>
              <a:srgbClr val="AC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87;p24"/>
            <p:cNvSpPr/>
            <p:nvPr/>
          </p:nvSpPr>
          <p:spPr>
            <a:xfrm>
              <a:off x="3318326" y="2650007"/>
              <a:ext cx="162069" cy="156548"/>
            </a:xfrm>
            <a:custGeom>
              <a:avLst/>
              <a:gdLst/>
              <a:ahLst/>
              <a:cxnLst/>
              <a:rect l="l" t="t" r="r" b="b"/>
              <a:pathLst>
                <a:path w="1068" h="1067" extrusionOk="0">
                  <a:moveTo>
                    <a:pt x="0" y="525"/>
                  </a:moveTo>
                  <a:cubicBezTo>
                    <a:pt x="0" y="236"/>
                    <a:pt x="236" y="0"/>
                    <a:pt x="542" y="0"/>
                  </a:cubicBezTo>
                  <a:cubicBezTo>
                    <a:pt x="832" y="0"/>
                    <a:pt x="1067" y="236"/>
                    <a:pt x="1067" y="525"/>
                  </a:cubicBezTo>
                  <a:cubicBezTo>
                    <a:pt x="1067" y="831"/>
                    <a:pt x="832" y="1067"/>
                    <a:pt x="542" y="1067"/>
                  </a:cubicBezTo>
                  <a:cubicBezTo>
                    <a:pt x="236" y="1067"/>
                    <a:pt x="0" y="831"/>
                    <a:pt x="0" y="525"/>
                  </a:cubicBezTo>
                  <a:close/>
                </a:path>
              </a:pathLst>
            </a:custGeom>
            <a:solidFill>
              <a:schemeClr val="accent3">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88;p24"/>
            <p:cNvSpPr/>
            <p:nvPr/>
          </p:nvSpPr>
          <p:spPr>
            <a:xfrm>
              <a:off x="5736560" y="2766141"/>
              <a:ext cx="8592" cy="8751"/>
            </a:xfrm>
            <a:custGeom>
              <a:avLst/>
              <a:gdLst/>
              <a:ahLst/>
              <a:cxnLst/>
              <a:rect l="l" t="t" r="r" b="b"/>
              <a:pathLst>
                <a:path w="54" h="55" extrusionOk="0">
                  <a:moveTo>
                    <a:pt x="36" y="1"/>
                  </a:moveTo>
                  <a:cubicBezTo>
                    <a:pt x="18" y="1"/>
                    <a:pt x="18" y="1"/>
                    <a:pt x="18" y="18"/>
                  </a:cubicBezTo>
                  <a:cubicBezTo>
                    <a:pt x="18" y="18"/>
                    <a:pt x="0" y="18"/>
                    <a:pt x="0" y="37"/>
                  </a:cubicBezTo>
                  <a:cubicBezTo>
                    <a:pt x="0" y="37"/>
                    <a:pt x="18" y="37"/>
                    <a:pt x="18" y="54"/>
                  </a:cubicBezTo>
                  <a:lnTo>
                    <a:pt x="54" y="54"/>
                  </a:lnTo>
                  <a:lnTo>
                    <a:pt x="54" y="37"/>
                  </a:lnTo>
                  <a:lnTo>
                    <a:pt x="54" y="18"/>
                  </a:lnTo>
                  <a:lnTo>
                    <a:pt x="36" y="1"/>
                  </a:lnTo>
                  <a:close/>
                </a:path>
              </a:pathLst>
            </a:custGeom>
            <a:solidFill>
              <a:srgbClr val="AC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89;p24"/>
            <p:cNvSpPr/>
            <p:nvPr/>
          </p:nvSpPr>
          <p:spPr>
            <a:xfrm>
              <a:off x="5656053" y="2636788"/>
              <a:ext cx="169608" cy="169767"/>
            </a:xfrm>
            <a:custGeom>
              <a:avLst/>
              <a:gdLst/>
              <a:ahLst/>
              <a:cxnLst/>
              <a:rect l="l" t="t" r="r" b="b"/>
              <a:pathLst>
                <a:path w="1066" h="1067" extrusionOk="0">
                  <a:moveTo>
                    <a:pt x="0" y="525"/>
                  </a:moveTo>
                  <a:cubicBezTo>
                    <a:pt x="0" y="236"/>
                    <a:pt x="234" y="0"/>
                    <a:pt x="542" y="0"/>
                  </a:cubicBezTo>
                  <a:cubicBezTo>
                    <a:pt x="832" y="0"/>
                    <a:pt x="1066" y="236"/>
                    <a:pt x="1066" y="525"/>
                  </a:cubicBezTo>
                  <a:cubicBezTo>
                    <a:pt x="1066" y="831"/>
                    <a:pt x="832" y="1067"/>
                    <a:pt x="542" y="1067"/>
                  </a:cubicBezTo>
                  <a:cubicBezTo>
                    <a:pt x="234" y="1067"/>
                    <a:pt x="0" y="831"/>
                    <a:pt x="0" y="5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 name="TextBox 180"/>
          <p:cNvSpPr txBox="1"/>
          <p:nvPr/>
        </p:nvSpPr>
        <p:spPr>
          <a:xfrm flipH="1">
            <a:off x="3343077" y="3339330"/>
            <a:ext cx="2167324" cy="1508105"/>
          </a:xfrm>
          <a:prstGeom prst="rect">
            <a:avLst/>
          </a:prstGeom>
          <a:noFill/>
        </p:spPr>
        <p:txBody>
          <a:bodyPr wrap="square" rtlCol="0">
            <a:spAutoFit/>
          </a:bodyPr>
          <a:lstStyle/>
          <a:p>
            <a:pPr algn="ctr"/>
            <a:r>
              <a:rPr lang="en-IN" sz="2300" b="1" dirty="0">
                <a:solidFill>
                  <a:schemeClr val="bg1"/>
                </a:solidFill>
                <a:latin typeface="Fira Sans Light" panose="020B0403050000020004" pitchFamily="34" charset="0"/>
              </a:rPr>
              <a:t>1. User Authentication and Registration</a:t>
            </a:r>
          </a:p>
        </p:txBody>
      </p:sp>
      <p:sp>
        <p:nvSpPr>
          <p:cNvPr id="182" name="TextBox 181"/>
          <p:cNvSpPr txBox="1"/>
          <p:nvPr/>
        </p:nvSpPr>
        <p:spPr>
          <a:xfrm flipH="1">
            <a:off x="5733882" y="8029036"/>
            <a:ext cx="2071877" cy="1154162"/>
          </a:xfrm>
          <a:prstGeom prst="rect">
            <a:avLst/>
          </a:prstGeom>
          <a:noFill/>
        </p:spPr>
        <p:txBody>
          <a:bodyPr wrap="square" rtlCol="0">
            <a:spAutoFit/>
          </a:bodyPr>
          <a:lstStyle/>
          <a:p>
            <a:pPr algn="ctr"/>
            <a:r>
              <a:rPr lang="en-IN" sz="2300" b="1" dirty="0">
                <a:solidFill>
                  <a:schemeClr val="bg1"/>
                </a:solidFill>
                <a:latin typeface="Fira Sans Light" panose="020B0403050000020004" pitchFamily="34" charset="0"/>
              </a:rPr>
              <a:t>2. Data Collection and Preprocessing</a:t>
            </a:r>
          </a:p>
        </p:txBody>
      </p:sp>
      <p:sp>
        <p:nvSpPr>
          <p:cNvPr id="183" name="TextBox 182"/>
          <p:cNvSpPr txBox="1"/>
          <p:nvPr/>
        </p:nvSpPr>
        <p:spPr>
          <a:xfrm flipH="1">
            <a:off x="8102445" y="3808327"/>
            <a:ext cx="2071877" cy="800219"/>
          </a:xfrm>
          <a:prstGeom prst="rect">
            <a:avLst/>
          </a:prstGeom>
          <a:noFill/>
        </p:spPr>
        <p:txBody>
          <a:bodyPr wrap="square" rtlCol="0">
            <a:spAutoFit/>
          </a:bodyPr>
          <a:lstStyle/>
          <a:p>
            <a:pPr algn="ctr"/>
            <a:r>
              <a:rPr lang="en-IN" sz="2300" b="1" dirty="0">
                <a:solidFill>
                  <a:schemeClr val="bg1"/>
                </a:solidFill>
                <a:latin typeface="Fira Sans Light" panose="020B0403050000020004" pitchFamily="34" charset="0"/>
              </a:rPr>
              <a:t>3. Creating </a:t>
            </a:r>
            <a:r>
              <a:rPr lang="en-IN" sz="2300" b="1" dirty="0" err="1">
                <a:solidFill>
                  <a:schemeClr val="bg1"/>
                </a:solidFill>
                <a:latin typeface="Fira Sans Light" panose="020B0403050000020004" pitchFamily="34" charset="0"/>
              </a:rPr>
              <a:t>Embeddings</a:t>
            </a:r>
            <a:endParaRPr lang="en-IN" sz="2300" b="1" dirty="0">
              <a:solidFill>
                <a:schemeClr val="bg1"/>
              </a:solidFill>
              <a:latin typeface="Fira Sans Light" panose="020B0403050000020004" pitchFamily="34" charset="0"/>
            </a:endParaRPr>
          </a:p>
        </p:txBody>
      </p:sp>
      <p:sp>
        <p:nvSpPr>
          <p:cNvPr id="184" name="TextBox 183"/>
          <p:cNvSpPr txBox="1"/>
          <p:nvPr/>
        </p:nvSpPr>
        <p:spPr>
          <a:xfrm flipH="1">
            <a:off x="10468875" y="8115300"/>
            <a:ext cx="2071877" cy="800219"/>
          </a:xfrm>
          <a:prstGeom prst="rect">
            <a:avLst/>
          </a:prstGeom>
          <a:noFill/>
        </p:spPr>
        <p:txBody>
          <a:bodyPr wrap="square" rtlCol="0">
            <a:spAutoFit/>
          </a:bodyPr>
          <a:lstStyle/>
          <a:p>
            <a:pPr algn="ctr"/>
            <a:r>
              <a:rPr lang="en-IN" sz="2300" b="1" dirty="0">
                <a:solidFill>
                  <a:schemeClr val="bg1"/>
                </a:solidFill>
                <a:latin typeface="Fira Sans Light" panose="020B0403050000020004" pitchFamily="34" charset="0"/>
              </a:rPr>
              <a:t>4. LLM Fine-tuning</a:t>
            </a:r>
          </a:p>
        </p:txBody>
      </p:sp>
      <p:sp>
        <p:nvSpPr>
          <p:cNvPr id="185" name="TextBox 184"/>
          <p:cNvSpPr txBox="1"/>
          <p:nvPr/>
        </p:nvSpPr>
        <p:spPr>
          <a:xfrm flipH="1">
            <a:off x="12801597" y="3996212"/>
            <a:ext cx="2071877" cy="800219"/>
          </a:xfrm>
          <a:prstGeom prst="rect">
            <a:avLst/>
          </a:prstGeom>
          <a:noFill/>
        </p:spPr>
        <p:txBody>
          <a:bodyPr wrap="square" rtlCol="0">
            <a:spAutoFit/>
          </a:bodyPr>
          <a:lstStyle/>
          <a:p>
            <a:pPr algn="ctr"/>
            <a:r>
              <a:rPr lang="en-IN" sz="2300" b="1" dirty="0">
                <a:solidFill>
                  <a:schemeClr val="bg1"/>
                </a:solidFill>
                <a:latin typeface="Fira Sans Light" panose="020B0403050000020004" pitchFamily="34" charset="0"/>
              </a:rPr>
              <a:t>5. Results &amp; Evaluation</a:t>
            </a:r>
          </a:p>
        </p:txBody>
      </p:sp>
    </p:spTree>
    <p:extLst>
      <p:ext uri="{BB962C8B-B14F-4D97-AF65-F5344CB8AC3E}">
        <p14:creationId xmlns:p14="http://schemas.microsoft.com/office/powerpoint/2010/main" val="3875708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D787C2-7CAB-AC64-D29E-3275A89C39E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Methodology</a:t>
            </a:r>
          </a:p>
        </p:txBody>
      </p:sp>
      <p:sp>
        <p:nvSpPr>
          <p:cNvPr id="7" name="TextBox 8"/>
          <p:cNvSpPr txBox="1"/>
          <p:nvPr/>
        </p:nvSpPr>
        <p:spPr>
          <a:xfrm>
            <a:off x="1070265" y="3238500"/>
            <a:ext cx="9902536" cy="5614143"/>
          </a:xfrm>
          <a:prstGeom prst="rect">
            <a:avLst/>
          </a:prstGeom>
        </p:spPr>
        <p:txBody>
          <a:bodyPr vert="horz" lIns="91440" tIns="45720" rIns="91440" bIns="45720" rtlCol="0">
            <a:normAutofit fontScale="92500" lnSpcReduction="10000"/>
          </a:bodyPr>
          <a:lstStyle/>
          <a:p>
            <a:pPr marL="311149" lvl="1" algn="just">
              <a:lnSpc>
                <a:spcPct val="150000"/>
              </a:lnSpc>
              <a:spcAft>
                <a:spcPts val="600"/>
              </a:spcAft>
            </a:pPr>
            <a:r>
              <a:rPr lang="en-US" sz="2600" b="1" dirty="0">
                <a:latin typeface="Fira Sans Light" panose="020B0403050000020004" pitchFamily="34" charset="0"/>
              </a:rPr>
              <a:t>User Authentication and Registration System: </a:t>
            </a:r>
          </a:p>
          <a:p>
            <a:pPr marL="539749" lvl="1" indent="-228600" algn="just">
              <a:lnSpc>
                <a:spcPct val="150000"/>
              </a:lnSpc>
              <a:spcAft>
                <a:spcPts val="600"/>
              </a:spcAft>
              <a:buFont typeface="Arial" panose="020B0604020202020204" pitchFamily="34" charset="0"/>
              <a:buChar char="•"/>
            </a:pPr>
            <a:r>
              <a:rPr lang="en-US" sz="2600" dirty="0">
                <a:latin typeface="Fira Sans Light" panose="020B0403050000020004" pitchFamily="34" charset="0"/>
              </a:rPr>
              <a:t>	The foundation of </a:t>
            </a:r>
            <a:r>
              <a:rPr lang="en-US" sz="2600" dirty="0" err="1">
                <a:latin typeface="Fira Sans Light" panose="020B0403050000020004" pitchFamily="34" charset="0"/>
              </a:rPr>
              <a:t>UniBuddy's</a:t>
            </a:r>
            <a:r>
              <a:rPr lang="en-US" sz="2600" dirty="0">
                <a:latin typeface="Fira Sans Light" panose="020B0403050000020004" pitchFamily="34" charset="0"/>
              </a:rPr>
              <a:t> security and user management lies in the implementation of a robust authentication and registration system. </a:t>
            </a:r>
          </a:p>
          <a:p>
            <a:pPr marL="539749" lvl="1" indent="-228600" algn="just">
              <a:lnSpc>
                <a:spcPct val="150000"/>
              </a:lnSpc>
              <a:spcAft>
                <a:spcPts val="600"/>
              </a:spcAft>
              <a:buFont typeface="Arial" panose="020B0604020202020204" pitchFamily="34" charset="0"/>
              <a:buChar char="•"/>
            </a:pPr>
            <a:r>
              <a:rPr lang="en-US" sz="2600" dirty="0">
                <a:latin typeface="Fira Sans Light" panose="020B0403050000020004" pitchFamily="34" charset="0"/>
              </a:rPr>
              <a:t>	Utilizing Flask, a lightweight web framework, in conjunction with Firebase Authentication services, ensures secure user authentication through various methods such as email/password, phone number, or social media logins. </a:t>
            </a:r>
          </a:p>
          <a:p>
            <a:pPr marL="539749" lvl="1" indent="-228600" algn="just">
              <a:lnSpc>
                <a:spcPct val="150000"/>
              </a:lnSpc>
              <a:spcAft>
                <a:spcPts val="600"/>
              </a:spcAft>
              <a:buFont typeface="Arial" panose="020B0604020202020204" pitchFamily="34" charset="0"/>
              <a:buChar char="•"/>
            </a:pPr>
            <a:r>
              <a:rPr lang="en-US" sz="2600" dirty="0">
                <a:latin typeface="Fira Sans Light" panose="020B0403050000020004" pitchFamily="34" charset="0"/>
              </a:rPr>
              <a:t>This system guarantees data privacy and integrity while providing users with a seamless and hassle-free registration process.</a:t>
            </a:r>
          </a:p>
        </p:txBody>
      </p:sp>
      <p:pic>
        <p:nvPicPr>
          <p:cNvPr id="3" name="Picture 2" descr="A computer screen with icons around it&#10;&#10;Description automatically generated">
            <a:extLst>
              <a:ext uri="{FF2B5EF4-FFF2-40B4-BE49-F238E27FC236}">
                <a16:creationId xmlns:a16="http://schemas.microsoft.com/office/drawing/2014/main" id="{DE406D93-78D7-60F6-8B7B-FD9D231A7D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408210"/>
            <a:ext cx="7025033" cy="4248079"/>
          </a:xfrm>
          <a:prstGeom prst="rect">
            <a:avLst/>
          </a:prstGeom>
        </p:spPr>
      </p:pic>
    </p:spTree>
    <p:extLst>
      <p:ext uri="{BB962C8B-B14F-4D97-AF65-F5344CB8AC3E}">
        <p14:creationId xmlns:p14="http://schemas.microsoft.com/office/powerpoint/2010/main" val="2582273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D787C2-7CAB-AC64-D29E-3275A89C39E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Methodology</a:t>
            </a:r>
          </a:p>
        </p:txBody>
      </p:sp>
      <p:sp>
        <p:nvSpPr>
          <p:cNvPr id="7" name="TextBox 8"/>
          <p:cNvSpPr txBox="1"/>
          <p:nvPr/>
        </p:nvSpPr>
        <p:spPr>
          <a:xfrm>
            <a:off x="1070265" y="3238500"/>
            <a:ext cx="9902536" cy="5614143"/>
          </a:xfrm>
          <a:prstGeom prst="rect">
            <a:avLst/>
          </a:prstGeom>
        </p:spPr>
        <p:txBody>
          <a:bodyPr vert="horz" lIns="91440" tIns="45720" rIns="91440" bIns="45720" rtlCol="0">
            <a:normAutofit fontScale="70000" lnSpcReduction="20000"/>
          </a:bodyPr>
          <a:lstStyle/>
          <a:p>
            <a:pPr marL="311149" lvl="1" algn="just">
              <a:lnSpc>
                <a:spcPct val="200000"/>
              </a:lnSpc>
              <a:spcAft>
                <a:spcPts val="600"/>
              </a:spcAft>
            </a:pPr>
            <a:r>
              <a:rPr lang="en-US" sz="2600" b="1" dirty="0">
                <a:latin typeface="Fira Sans Light" panose="020B0403050000020004" pitchFamily="34" charset="0"/>
              </a:rPr>
              <a:t>Embeddings: </a:t>
            </a:r>
          </a:p>
          <a:p>
            <a:pPr marL="311149" lvl="1" algn="just">
              <a:lnSpc>
                <a:spcPct val="200000"/>
              </a:lnSpc>
              <a:spcAft>
                <a:spcPts val="600"/>
              </a:spcAft>
            </a:pPr>
            <a:r>
              <a:rPr lang="en-US" sz="2600" b="1" dirty="0">
                <a:latin typeface="Fira Sans Light" panose="020B0403050000020004" pitchFamily="34" charset="0"/>
              </a:rPr>
              <a:t>•</a:t>
            </a:r>
            <a:r>
              <a:rPr lang="en-US" sz="2600" dirty="0">
                <a:latin typeface="Fira Sans Light" panose="020B0403050000020004" pitchFamily="34" charset="0"/>
              </a:rPr>
              <a:t>	Text embeddings play a crucial role in </a:t>
            </a:r>
            <a:r>
              <a:rPr lang="en-US" sz="2600" dirty="0" err="1">
                <a:latin typeface="Fira Sans Light" panose="020B0403050000020004" pitchFamily="34" charset="0"/>
              </a:rPr>
              <a:t>UniBuddy's</a:t>
            </a:r>
            <a:r>
              <a:rPr lang="en-US" sz="2600" dirty="0">
                <a:latin typeface="Fira Sans Light" panose="020B0403050000020004" pitchFamily="34" charset="0"/>
              </a:rPr>
              <a:t> natural language processing capabilities, enabling efficient text representation and similarity search. </a:t>
            </a:r>
          </a:p>
          <a:p>
            <a:pPr marL="311149" lvl="1" algn="just">
              <a:lnSpc>
                <a:spcPct val="200000"/>
              </a:lnSpc>
              <a:spcAft>
                <a:spcPts val="600"/>
              </a:spcAft>
            </a:pPr>
            <a:r>
              <a:rPr lang="en-US" sz="2600" dirty="0">
                <a:latin typeface="Fira Sans Light" panose="020B0403050000020004" pitchFamily="34" charset="0"/>
              </a:rPr>
              <a:t>•	By creating embeddings from text chunks using instructor-large LLM embedding model, </a:t>
            </a:r>
            <a:r>
              <a:rPr lang="en-US" sz="2600" dirty="0" err="1">
                <a:latin typeface="Fira Sans Light" panose="020B0403050000020004" pitchFamily="34" charset="0"/>
              </a:rPr>
              <a:t>UniBuddy</a:t>
            </a:r>
            <a:r>
              <a:rPr lang="en-US" sz="2600" dirty="0">
                <a:latin typeface="Fira Sans Light" panose="020B0403050000020004" pitchFamily="34" charset="0"/>
              </a:rPr>
              <a:t> enhances the accuracy and relevance of its responses to user queries. </a:t>
            </a:r>
          </a:p>
          <a:p>
            <a:pPr marL="311149" lvl="1" algn="just">
              <a:lnSpc>
                <a:spcPct val="200000"/>
              </a:lnSpc>
              <a:spcAft>
                <a:spcPts val="600"/>
              </a:spcAft>
            </a:pPr>
            <a:r>
              <a:rPr lang="en-US" sz="2600" dirty="0">
                <a:latin typeface="Fira Sans Light" panose="020B0403050000020004" pitchFamily="34" charset="0"/>
              </a:rPr>
              <a:t>•	These embeddings are stored in a vector database, facilitating fast and efficient retrieval of information based on user preferences and requirements.</a:t>
            </a:r>
          </a:p>
          <a:p>
            <a:pPr marL="311149" lvl="1" algn="just">
              <a:lnSpc>
                <a:spcPct val="200000"/>
              </a:lnSpc>
              <a:spcAft>
                <a:spcPts val="600"/>
              </a:spcAft>
            </a:pPr>
            <a:r>
              <a:rPr lang="en-US" sz="2600" dirty="0">
                <a:latin typeface="Fira Sans Light" panose="020B0403050000020004" pitchFamily="34" charset="0"/>
              </a:rPr>
              <a:t>•	Chrome DB is used as a vector database to store all the embedding vectors.</a:t>
            </a:r>
          </a:p>
        </p:txBody>
      </p:sp>
      <p:pic>
        <p:nvPicPr>
          <p:cNvPr id="3" name="Picture 2" descr="A computer screen with icons around it&#10;&#10;Description automatically generated">
            <a:extLst>
              <a:ext uri="{FF2B5EF4-FFF2-40B4-BE49-F238E27FC236}">
                <a16:creationId xmlns:a16="http://schemas.microsoft.com/office/drawing/2014/main" id="{DE406D93-78D7-60F6-8B7B-FD9D231A7D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408210"/>
            <a:ext cx="7025033" cy="4248079"/>
          </a:xfrm>
          <a:prstGeom prst="rect">
            <a:avLst/>
          </a:prstGeom>
        </p:spPr>
      </p:pic>
    </p:spTree>
    <p:extLst>
      <p:ext uri="{BB962C8B-B14F-4D97-AF65-F5344CB8AC3E}">
        <p14:creationId xmlns:p14="http://schemas.microsoft.com/office/powerpoint/2010/main" val="19351568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D787C2-7CAB-AC64-D29E-3275A89C39E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Methodology</a:t>
            </a:r>
          </a:p>
        </p:txBody>
      </p:sp>
      <p:sp>
        <p:nvSpPr>
          <p:cNvPr id="7" name="TextBox 8"/>
          <p:cNvSpPr txBox="1"/>
          <p:nvPr/>
        </p:nvSpPr>
        <p:spPr>
          <a:xfrm>
            <a:off x="1070265" y="3238500"/>
            <a:ext cx="9902536" cy="5614143"/>
          </a:xfrm>
          <a:prstGeom prst="rect">
            <a:avLst/>
          </a:prstGeom>
        </p:spPr>
        <p:txBody>
          <a:bodyPr vert="horz" lIns="91440" tIns="45720" rIns="91440" bIns="45720" rtlCol="0">
            <a:normAutofit fontScale="92500" lnSpcReduction="20000"/>
          </a:bodyPr>
          <a:lstStyle/>
          <a:p>
            <a:pPr marL="311149" lvl="1" algn="just">
              <a:lnSpc>
                <a:spcPct val="150000"/>
              </a:lnSpc>
              <a:spcAft>
                <a:spcPts val="600"/>
              </a:spcAft>
            </a:pPr>
            <a:r>
              <a:rPr lang="en-US" sz="2600" b="1" dirty="0">
                <a:latin typeface="Fira Sans Light" panose="020B0403050000020004" pitchFamily="34" charset="0"/>
              </a:rPr>
              <a:t>LLM Fine-tuning: </a:t>
            </a:r>
          </a:p>
          <a:p>
            <a:pPr marL="311149" lvl="1" algn="just">
              <a:lnSpc>
                <a:spcPct val="150000"/>
              </a:lnSpc>
              <a:spcAft>
                <a:spcPts val="600"/>
              </a:spcAft>
            </a:pPr>
            <a:r>
              <a:rPr lang="en-US" sz="2600" b="1" dirty="0">
                <a:latin typeface="Fira Sans Light" panose="020B0403050000020004" pitchFamily="34" charset="0"/>
              </a:rPr>
              <a:t>•	</a:t>
            </a:r>
            <a:r>
              <a:rPr lang="en-US" sz="2600" dirty="0">
                <a:latin typeface="Fira Sans Light" panose="020B0403050000020004" pitchFamily="34" charset="0"/>
              </a:rPr>
              <a:t>Once the embeddings are created, the base LLM receives the user query and it is supposed to send a response to that query.</a:t>
            </a:r>
          </a:p>
          <a:p>
            <a:pPr marL="311149" lvl="1" algn="just">
              <a:lnSpc>
                <a:spcPct val="150000"/>
              </a:lnSpc>
              <a:spcAft>
                <a:spcPts val="600"/>
              </a:spcAft>
            </a:pPr>
            <a:r>
              <a:rPr lang="en-US" sz="2600" dirty="0">
                <a:latin typeface="Fira Sans Light" panose="020B0403050000020004" pitchFamily="34" charset="0"/>
              </a:rPr>
              <a:t>•	User query text is converted into embeddings using the same embedding model used for converting input file and the question vector is compared with all the generated vectors in the vector database, i.e. Chroma DB.</a:t>
            </a:r>
          </a:p>
          <a:p>
            <a:pPr marL="311149" lvl="1" algn="just">
              <a:lnSpc>
                <a:spcPct val="150000"/>
              </a:lnSpc>
              <a:spcAft>
                <a:spcPts val="600"/>
              </a:spcAft>
            </a:pPr>
            <a:r>
              <a:rPr lang="en-US" sz="2600" dirty="0">
                <a:latin typeface="Fira Sans Light" panose="020B0403050000020004" pitchFamily="34" charset="0"/>
              </a:rPr>
              <a:t>•	Once a similar vector is identified, LLM retrieves the vector, decodes it into text and refines it to make it look like human generated response.</a:t>
            </a:r>
          </a:p>
          <a:p>
            <a:pPr marL="311149" lvl="1" algn="just">
              <a:lnSpc>
                <a:spcPct val="150000"/>
              </a:lnSpc>
              <a:spcAft>
                <a:spcPts val="600"/>
              </a:spcAft>
            </a:pPr>
            <a:r>
              <a:rPr lang="en-US" sz="2600" dirty="0">
                <a:latin typeface="Fira Sans Light" panose="020B0403050000020004" pitchFamily="34" charset="0"/>
              </a:rPr>
              <a:t>•	Thus, the generated response is given as an output to the user.</a:t>
            </a:r>
          </a:p>
        </p:txBody>
      </p:sp>
      <p:pic>
        <p:nvPicPr>
          <p:cNvPr id="3" name="Picture 2" descr="A computer screen with icons around it&#10;&#10;Description automatically generated">
            <a:extLst>
              <a:ext uri="{FF2B5EF4-FFF2-40B4-BE49-F238E27FC236}">
                <a16:creationId xmlns:a16="http://schemas.microsoft.com/office/drawing/2014/main" id="{DE406D93-78D7-60F6-8B7B-FD9D231A7D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408210"/>
            <a:ext cx="7025033" cy="4248079"/>
          </a:xfrm>
          <a:prstGeom prst="rect">
            <a:avLst/>
          </a:prstGeom>
        </p:spPr>
      </p:pic>
    </p:spTree>
    <p:extLst>
      <p:ext uri="{BB962C8B-B14F-4D97-AF65-F5344CB8AC3E}">
        <p14:creationId xmlns:p14="http://schemas.microsoft.com/office/powerpoint/2010/main" val="24395065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D787C2-7CAB-AC64-D29E-3275A89C39E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Methodology</a:t>
            </a:r>
          </a:p>
        </p:txBody>
      </p:sp>
      <p:sp>
        <p:nvSpPr>
          <p:cNvPr id="7" name="TextBox 8"/>
          <p:cNvSpPr txBox="1"/>
          <p:nvPr/>
        </p:nvSpPr>
        <p:spPr>
          <a:xfrm>
            <a:off x="1070265" y="3238500"/>
            <a:ext cx="9902536" cy="5614143"/>
          </a:xfrm>
          <a:prstGeom prst="rect">
            <a:avLst/>
          </a:prstGeom>
        </p:spPr>
        <p:txBody>
          <a:bodyPr vert="horz" lIns="91440" tIns="45720" rIns="91440" bIns="45720" rtlCol="0">
            <a:normAutofit fontScale="92500"/>
          </a:bodyPr>
          <a:lstStyle/>
          <a:p>
            <a:pPr marL="311149" lvl="1" algn="just">
              <a:lnSpc>
                <a:spcPct val="150000"/>
              </a:lnSpc>
              <a:spcAft>
                <a:spcPts val="600"/>
              </a:spcAft>
            </a:pPr>
            <a:r>
              <a:rPr lang="en-US" sz="2600" b="1" dirty="0">
                <a:latin typeface="Fira Sans Light" panose="020B0403050000020004" pitchFamily="34" charset="0"/>
              </a:rPr>
              <a:t>Ingestion Module Development: </a:t>
            </a:r>
          </a:p>
          <a:p>
            <a:pPr marL="311149" lvl="1" algn="just">
              <a:lnSpc>
                <a:spcPct val="150000"/>
              </a:lnSpc>
              <a:spcAft>
                <a:spcPts val="600"/>
              </a:spcAft>
            </a:pPr>
            <a:r>
              <a:rPr lang="en-US" sz="2600" b="1" dirty="0">
                <a:latin typeface="Fira Sans Light" panose="020B0403050000020004" pitchFamily="34" charset="0"/>
              </a:rPr>
              <a:t>•	</a:t>
            </a:r>
            <a:r>
              <a:rPr lang="en-US" sz="2600" dirty="0">
                <a:latin typeface="Fira Sans Light" panose="020B0403050000020004" pitchFamily="34" charset="0"/>
              </a:rPr>
              <a:t>An efficient document loading module is developed to facilitate seamless ingestion and processing of data within the </a:t>
            </a:r>
            <a:r>
              <a:rPr lang="en-US" sz="2600" dirty="0" err="1">
                <a:latin typeface="Fira Sans Light" panose="020B0403050000020004" pitchFamily="34" charset="0"/>
              </a:rPr>
              <a:t>UniBuddy</a:t>
            </a:r>
            <a:r>
              <a:rPr lang="en-US" sz="2600" dirty="0">
                <a:latin typeface="Fira Sans Light" panose="020B0403050000020004" pitchFamily="34" charset="0"/>
              </a:rPr>
              <a:t> ecosystem. </a:t>
            </a:r>
          </a:p>
          <a:p>
            <a:pPr marL="311149" lvl="1" algn="just">
              <a:lnSpc>
                <a:spcPct val="150000"/>
              </a:lnSpc>
              <a:spcAft>
                <a:spcPts val="600"/>
              </a:spcAft>
            </a:pPr>
            <a:r>
              <a:rPr lang="en-US" sz="2600" dirty="0">
                <a:latin typeface="Fira Sans Light" panose="020B0403050000020004" pitchFamily="34" charset="0"/>
              </a:rPr>
              <a:t>•	Utilizing multithreading and multiprocessing techniques, along with robust error handling mechanisms and logging systems, ensures the smooth operation of the ingestion module. This module enables </a:t>
            </a:r>
            <a:r>
              <a:rPr lang="en-US" sz="2600" dirty="0" err="1">
                <a:latin typeface="Fira Sans Light" panose="020B0403050000020004" pitchFamily="34" charset="0"/>
              </a:rPr>
              <a:t>UniBuddy</a:t>
            </a:r>
            <a:r>
              <a:rPr lang="en-US" sz="2600" dirty="0">
                <a:latin typeface="Fira Sans Light" panose="020B0403050000020004" pitchFamily="34" charset="0"/>
              </a:rPr>
              <a:t> to efficiently process large volumes of data, providing users with timely and relevant information.</a:t>
            </a:r>
          </a:p>
        </p:txBody>
      </p:sp>
      <p:pic>
        <p:nvPicPr>
          <p:cNvPr id="3" name="Picture 2" descr="A computer screen with icons around it&#10;&#10;Description automatically generated">
            <a:extLst>
              <a:ext uri="{FF2B5EF4-FFF2-40B4-BE49-F238E27FC236}">
                <a16:creationId xmlns:a16="http://schemas.microsoft.com/office/drawing/2014/main" id="{DE406D93-78D7-60F6-8B7B-FD9D231A7D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408210"/>
            <a:ext cx="7025033" cy="4248079"/>
          </a:xfrm>
          <a:prstGeom prst="rect">
            <a:avLst/>
          </a:prstGeom>
        </p:spPr>
      </p:pic>
    </p:spTree>
    <p:extLst>
      <p:ext uri="{BB962C8B-B14F-4D97-AF65-F5344CB8AC3E}">
        <p14:creationId xmlns:p14="http://schemas.microsoft.com/office/powerpoint/2010/main" val="35102422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D787C2-7CAB-AC64-D29E-3275A89C39E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Methodology</a:t>
            </a:r>
          </a:p>
        </p:txBody>
      </p:sp>
      <p:sp>
        <p:nvSpPr>
          <p:cNvPr id="7" name="TextBox 8"/>
          <p:cNvSpPr txBox="1"/>
          <p:nvPr/>
        </p:nvSpPr>
        <p:spPr>
          <a:xfrm>
            <a:off x="1070265" y="3238500"/>
            <a:ext cx="9902536" cy="5614143"/>
          </a:xfrm>
          <a:prstGeom prst="rect">
            <a:avLst/>
          </a:prstGeom>
        </p:spPr>
        <p:txBody>
          <a:bodyPr vert="horz" lIns="91440" tIns="45720" rIns="91440" bIns="45720" rtlCol="0">
            <a:normAutofit fontScale="92500" lnSpcReduction="20000"/>
          </a:bodyPr>
          <a:lstStyle/>
          <a:p>
            <a:pPr marL="311149" lvl="1" algn="just">
              <a:lnSpc>
                <a:spcPct val="150000"/>
              </a:lnSpc>
              <a:spcAft>
                <a:spcPts val="600"/>
              </a:spcAft>
            </a:pPr>
            <a:r>
              <a:rPr lang="en-US" sz="2600" b="1" dirty="0">
                <a:latin typeface="Fira Sans Light" panose="020B0403050000020004" pitchFamily="34" charset="0"/>
              </a:rPr>
              <a:t>Local GPT Module Development: </a:t>
            </a:r>
          </a:p>
          <a:p>
            <a:pPr marL="311149" lvl="1" algn="just">
              <a:lnSpc>
                <a:spcPct val="160000"/>
              </a:lnSpc>
              <a:spcAft>
                <a:spcPts val="600"/>
              </a:spcAft>
            </a:pPr>
            <a:r>
              <a:rPr lang="en-US" sz="2600" dirty="0">
                <a:latin typeface="Fira Sans Light" panose="020B0403050000020004" pitchFamily="34" charset="0"/>
              </a:rPr>
              <a:t>•	</a:t>
            </a:r>
            <a:r>
              <a:rPr lang="en-US" sz="2600" dirty="0" err="1">
                <a:latin typeface="Fira Sans Light" panose="020B0403050000020004" pitchFamily="34" charset="0"/>
              </a:rPr>
              <a:t>UniBuddy's</a:t>
            </a:r>
            <a:r>
              <a:rPr lang="en-US" sz="2600" dirty="0">
                <a:latin typeface="Fira Sans Light" panose="020B0403050000020004" pitchFamily="34" charset="0"/>
              </a:rPr>
              <a:t> local GPT module is specifically designed for retrieval question-answer tasks, leveraging advanced techniques to optimize performance and resource utilization.</a:t>
            </a:r>
          </a:p>
          <a:p>
            <a:pPr marL="311149" lvl="1" algn="just">
              <a:lnSpc>
                <a:spcPct val="160000"/>
              </a:lnSpc>
              <a:spcAft>
                <a:spcPts val="600"/>
              </a:spcAft>
            </a:pPr>
            <a:r>
              <a:rPr lang="en-US" sz="2600" dirty="0">
                <a:latin typeface="Fira Sans Light" panose="020B0403050000020004" pitchFamily="34" charset="0"/>
              </a:rPr>
              <a:t>•	Integrating embeddings and vector stores enhances the efficiency of text representation and retrieval, enabling </a:t>
            </a:r>
            <a:r>
              <a:rPr lang="en-US" sz="2600" dirty="0" err="1">
                <a:latin typeface="Fira Sans Light" panose="020B0403050000020004" pitchFamily="34" charset="0"/>
              </a:rPr>
              <a:t>UniBuddy</a:t>
            </a:r>
            <a:r>
              <a:rPr lang="en-US" sz="2600" dirty="0">
                <a:latin typeface="Fira Sans Light" panose="020B0403050000020004" pitchFamily="34" charset="0"/>
              </a:rPr>
              <a:t> to deliver accurate and timely responses to user queries. </a:t>
            </a:r>
          </a:p>
          <a:p>
            <a:pPr marL="311149" lvl="1" algn="just">
              <a:lnSpc>
                <a:spcPct val="160000"/>
              </a:lnSpc>
              <a:spcAft>
                <a:spcPts val="600"/>
              </a:spcAft>
            </a:pPr>
            <a:r>
              <a:rPr lang="en-US" sz="2600">
                <a:latin typeface="Fira Sans Light" panose="020B0403050000020004" pitchFamily="34" charset="0"/>
              </a:rPr>
              <a:t>•By </a:t>
            </a:r>
            <a:r>
              <a:rPr lang="en-US" sz="2600" dirty="0">
                <a:latin typeface="Fira Sans Light" panose="020B0403050000020004" pitchFamily="34" charset="0"/>
              </a:rPr>
              <a:t>optimizing performance and resource utilization, the local GPT module ensures a seamless and responsive user experience within the </a:t>
            </a:r>
            <a:r>
              <a:rPr lang="en-US" sz="2600" dirty="0" err="1">
                <a:latin typeface="Fira Sans Light" panose="020B0403050000020004" pitchFamily="34" charset="0"/>
              </a:rPr>
              <a:t>UniBuddy</a:t>
            </a:r>
            <a:r>
              <a:rPr lang="en-US" sz="2600" dirty="0">
                <a:latin typeface="Fira Sans Light" panose="020B0403050000020004" pitchFamily="34" charset="0"/>
              </a:rPr>
              <a:t> platform.</a:t>
            </a:r>
          </a:p>
        </p:txBody>
      </p:sp>
      <p:pic>
        <p:nvPicPr>
          <p:cNvPr id="3" name="Picture 2" descr="A computer screen with icons around it&#10;&#10;Description automatically generated">
            <a:extLst>
              <a:ext uri="{FF2B5EF4-FFF2-40B4-BE49-F238E27FC236}">
                <a16:creationId xmlns:a16="http://schemas.microsoft.com/office/drawing/2014/main" id="{DE406D93-78D7-60F6-8B7B-FD9D231A7D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408210"/>
            <a:ext cx="7025033" cy="4248079"/>
          </a:xfrm>
          <a:prstGeom prst="rect">
            <a:avLst/>
          </a:prstGeom>
        </p:spPr>
      </p:pic>
    </p:spTree>
    <p:extLst>
      <p:ext uri="{BB962C8B-B14F-4D97-AF65-F5344CB8AC3E}">
        <p14:creationId xmlns:p14="http://schemas.microsoft.com/office/powerpoint/2010/main" val="28048461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D787C2-7CAB-AC64-D29E-3275A89C39E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Data Cleaning &amp; Preprocessing</a:t>
            </a:r>
          </a:p>
        </p:txBody>
      </p:sp>
      <p:sp>
        <p:nvSpPr>
          <p:cNvPr id="7" name="TextBox 8"/>
          <p:cNvSpPr txBox="1"/>
          <p:nvPr/>
        </p:nvSpPr>
        <p:spPr>
          <a:xfrm>
            <a:off x="1070265" y="3238500"/>
            <a:ext cx="9902536" cy="5614143"/>
          </a:xfrm>
          <a:prstGeom prst="rect">
            <a:avLst/>
          </a:prstGeom>
        </p:spPr>
        <p:txBody>
          <a:bodyPr vert="horz" lIns="91440" tIns="45720" rIns="91440" bIns="45720" rtlCol="0">
            <a:normAutofit/>
          </a:bodyPr>
          <a:lstStyle/>
          <a:p>
            <a:pPr marL="539749" lvl="1" indent="-228600" algn="just">
              <a:lnSpc>
                <a:spcPct val="90000"/>
              </a:lnSpc>
              <a:spcAft>
                <a:spcPts val="600"/>
              </a:spcAft>
              <a:buFont typeface="Arial" panose="020B0604020202020204" pitchFamily="34" charset="0"/>
              <a:buChar char="•"/>
            </a:pPr>
            <a:r>
              <a:rPr lang="en-US" sz="2600" dirty="0">
                <a:latin typeface="Fira Sans Light" panose="020B0403050000020004" pitchFamily="34" charset="0"/>
              </a:rPr>
              <a:t>Relevant pdf files are downloaded and index files, synopsis </a:t>
            </a:r>
            <a:r>
              <a:rPr lang="en-US" sz="2600" dirty="0" err="1">
                <a:latin typeface="Fira Sans Light" panose="020B0403050000020004" pitchFamily="34" charset="0"/>
              </a:rPr>
              <a:t>etc</a:t>
            </a:r>
            <a:r>
              <a:rPr lang="en-US" sz="2600" dirty="0">
                <a:latin typeface="Fira Sans Light" panose="020B0403050000020004" pitchFamily="34" charset="0"/>
              </a:rPr>
              <a:t> are removed to prevent irrelevant information feeding into embedding model.</a:t>
            </a:r>
          </a:p>
          <a:p>
            <a:pPr marL="539749" lvl="1" indent="-228600" algn="just">
              <a:lnSpc>
                <a:spcPct val="90000"/>
              </a:lnSpc>
              <a:spcAft>
                <a:spcPts val="600"/>
              </a:spcAft>
              <a:buFont typeface="Arial" panose="020B0604020202020204" pitchFamily="34" charset="0"/>
              <a:buChar char="•"/>
            </a:pPr>
            <a:r>
              <a:rPr lang="en-US" sz="2600" dirty="0">
                <a:latin typeface="Fira Sans Light" panose="020B0403050000020004" pitchFamily="34" charset="0"/>
              </a:rPr>
              <a:t>Convert documents into chunks to make sure text content can fit into LLM prompt for LLM fine-tuning.</a:t>
            </a:r>
          </a:p>
          <a:p>
            <a:pPr marL="539749" lvl="1" indent="-228600" algn="just">
              <a:lnSpc>
                <a:spcPct val="90000"/>
              </a:lnSpc>
              <a:spcAft>
                <a:spcPts val="600"/>
              </a:spcAft>
              <a:buFont typeface="Arial" panose="020B0604020202020204" pitchFamily="34" charset="0"/>
              <a:buChar char="•"/>
            </a:pPr>
            <a:r>
              <a:rPr lang="en-US" sz="2600" dirty="0">
                <a:latin typeface="Fira Sans Light" panose="020B0403050000020004" pitchFamily="34" charset="0"/>
              </a:rPr>
              <a:t>PDF is read using a package called ‘PyPDF2’ to clean content and rewritten post cleaning.</a:t>
            </a:r>
          </a:p>
        </p:txBody>
      </p:sp>
      <p:pic>
        <p:nvPicPr>
          <p:cNvPr id="3" name="Picture 2" descr="A computer screen with icons around it&#10;&#10;Description automatically generated">
            <a:extLst>
              <a:ext uri="{FF2B5EF4-FFF2-40B4-BE49-F238E27FC236}">
                <a16:creationId xmlns:a16="http://schemas.microsoft.com/office/drawing/2014/main" id="{DE406D93-78D7-60F6-8B7B-FD9D231A7D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5408210"/>
            <a:ext cx="7025033" cy="4248079"/>
          </a:xfrm>
          <a:prstGeom prst="rect">
            <a:avLst/>
          </a:prstGeom>
        </p:spPr>
      </p:pic>
    </p:spTree>
    <p:extLst>
      <p:ext uri="{BB962C8B-B14F-4D97-AF65-F5344CB8AC3E}">
        <p14:creationId xmlns:p14="http://schemas.microsoft.com/office/powerpoint/2010/main" val="5359777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247E4F-4E46-13BF-AFA5-7A6053FBD071}"/>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Creating </a:t>
            </a:r>
            <a:r>
              <a:rPr lang="en-US" sz="6000" spc="-84" dirty="0" err="1">
                <a:latin typeface="Fira Sans Bold" panose="020B0803050000020004" pitchFamily="34" charset="0"/>
                <a:ea typeface="+mj-ea"/>
                <a:cs typeface="+mj-cs"/>
              </a:rPr>
              <a:t>embeddings</a:t>
            </a:r>
            <a:endParaRPr lang="en-US" sz="6000" spc="-84" dirty="0">
              <a:latin typeface="Fira Sans Bold" panose="020B0803050000020004" pitchFamily="34" charset="0"/>
              <a:ea typeface="+mj-ea"/>
              <a:cs typeface="+mj-cs"/>
            </a:endParaRPr>
          </a:p>
        </p:txBody>
      </p:sp>
      <p:sp>
        <p:nvSpPr>
          <p:cNvPr id="9" name="TextBox 8"/>
          <p:cNvSpPr txBox="1"/>
          <p:nvPr/>
        </p:nvSpPr>
        <p:spPr>
          <a:xfrm>
            <a:off x="1070264" y="3238500"/>
            <a:ext cx="15160335" cy="5614143"/>
          </a:xfrm>
          <a:prstGeom prst="rect">
            <a:avLst/>
          </a:prstGeom>
        </p:spPr>
        <p:txBody>
          <a:bodyPr vert="horz" lIns="91440" tIns="45720" rIns="91440" bIns="45720" rtlCol="0">
            <a:normAutofit/>
          </a:bodyPr>
          <a:lstStyle/>
          <a:p>
            <a:pPr marL="539749" lvl="1" indent="-228600" algn="just">
              <a:lnSpc>
                <a:spcPct val="90000"/>
              </a:lnSpc>
              <a:spcAft>
                <a:spcPts val="600"/>
              </a:spcAft>
              <a:buFont typeface="Arial" panose="020B0604020202020204" pitchFamily="34" charset="0"/>
              <a:buChar char="•"/>
            </a:pPr>
            <a:r>
              <a:rPr lang="en-US" sz="2600" dirty="0">
                <a:latin typeface="Fira Sans Light" panose="020B0403050000020004" pitchFamily="34" charset="0"/>
              </a:rPr>
              <a:t>Create </a:t>
            </a:r>
            <a:r>
              <a:rPr lang="en-US" sz="2600" dirty="0" err="1">
                <a:latin typeface="Fira Sans Light" panose="020B0403050000020004" pitchFamily="34" charset="0"/>
              </a:rPr>
              <a:t>embeddings</a:t>
            </a:r>
            <a:r>
              <a:rPr lang="en-US" sz="2600" dirty="0">
                <a:latin typeface="Fira Sans Light" panose="020B0403050000020004" pitchFamily="34" charset="0"/>
              </a:rPr>
              <a:t> from text chunks using appropriate </a:t>
            </a:r>
            <a:r>
              <a:rPr lang="en-US" sz="2600" dirty="0" err="1">
                <a:latin typeface="Fira Sans Light" panose="020B0403050000020004" pitchFamily="34" charset="0"/>
              </a:rPr>
              <a:t>embeddings</a:t>
            </a:r>
            <a:r>
              <a:rPr lang="en-US" sz="2600" dirty="0">
                <a:latin typeface="Fira Sans Light" panose="020B0403050000020004" pitchFamily="34" charset="0"/>
              </a:rPr>
              <a:t> models. </a:t>
            </a:r>
          </a:p>
          <a:p>
            <a:pPr marL="539749" lvl="1" indent="-228600" algn="just">
              <a:lnSpc>
                <a:spcPct val="90000"/>
              </a:lnSpc>
              <a:spcAft>
                <a:spcPts val="600"/>
              </a:spcAft>
              <a:buFont typeface="Arial" panose="020B0604020202020204" pitchFamily="34" charset="0"/>
              <a:buChar char="•"/>
            </a:pPr>
            <a:r>
              <a:rPr lang="en-US" sz="2600" dirty="0">
                <a:latin typeface="Fira Sans Light" panose="020B0403050000020004" pitchFamily="34" charset="0"/>
              </a:rPr>
              <a:t>“instructor-large” is used here based on its rating on </a:t>
            </a:r>
            <a:r>
              <a:rPr lang="en-US" sz="2600" dirty="0" err="1">
                <a:latin typeface="Fira Sans Light" panose="020B0403050000020004" pitchFamily="34" charset="0"/>
              </a:rPr>
              <a:t>embeddings</a:t>
            </a:r>
            <a:r>
              <a:rPr lang="en-US" sz="2600" dirty="0">
                <a:latin typeface="Fira Sans Light" panose="020B0403050000020004" pitchFamily="34" charset="0"/>
              </a:rPr>
              <a:t> of large files.</a:t>
            </a:r>
          </a:p>
          <a:p>
            <a:pPr marL="539749" lvl="1" indent="-228600" algn="just">
              <a:lnSpc>
                <a:spcPct val="90000"/>
              </a:lnSpc>
              <a:spcAft>
                <a:spcPts val="600"/>
              </a:spcAft>
              <a:buFont typeface="Arial" panose="020B0604020202020204" pitchFamily="34" charset="0"/>
              <a:buChar char="•"/>
            </a:pPr>
            <a:r>
              <a:rPr lang="en-US" sz="2600" dirty="0">
                <a:latin typeface="Fira Sans Light" panose="020B0403050000020004" pitchFamily="34" charset="0"/>
              </a:rPr>
              <a:t>Created </a:t>
            </a:r>
            <a:r>
              <a:rPr lang="en-US" sz="2600" dirty="0" err="1">
                <a:latin typeface="Fira Sans Light" panose="020B0403050000020004" pitchFamily="34" charset="0"/>
              </a:rPr>
              <a:t>embeddings</a:t>
            </a:r>
            <a:r>
              <a:rPr lang="en-US" sz="2600" dirty="0">
                <a:latin typeface="Fira Sans Light" panose="020B0403050000020004" pitchFamily="34" charset="0"/>
              </a:rPr>
              <a:t> are stored in a vector database for similarity search. Chroma DB is used for storing created </a:t>
            </a:r>
            <a:r>
              <a:rPr lang="en-US" sz="2600" dirty="0" err="1">
                <a:latin typeface="Fira Sans Light" panose="020B0403050000020004" pitchFamily="34" charset="0"/>
              </a:rPr>
              <a:t>embeddings</a:t>
            </a:r>
            <a:r>
              <a:rPr lang="en-US" sz="2600" dirty="0">
                <a:latin typeface="Fira Sans Light" panose="020B0403050000020004" pitchFamily="34" charset="0"/>
              </a:rPr>
              <a:t>.</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1350" y="5154967"/>
            <a:ext cx="9918622" cy="4490931"/>
          </a:xfrm>
          <a:prstGeom prst="rect">
            <a:avLst/>
          </a:prstGeom>
        </p:spPr>
      </p:pic>
    </p:spTree>
    <p:extLst>
      <p:ext uri="{BB962C8B-B14F-4D97-AF65-F5344CB8AC3E}">
        <p14:creationId xmlns:p14="http://schemas.microsoft.com/office/powerpoint/2010/main" val="13712369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247E4F-4E46-13BF-AFA5-7A6053FBD071}"/>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LLM fine-tuning</a:t>
            </a:r>
          </a:p>
        </p:txBody>
      </p:sp>
      <p:sp>
        <p:nvSpPr>
          <p:cNvPr id="9" name="TextBox 8"/>
          <p:cNvSpPr txBox="1"/>
          <p:nvPr/>
        </p:nvSpPr>
        <p:spPr>
          <a:xfrm>
            <a:off x="1070265" y="3771900"/>
            <a:ext cx="14093535" cy="5614143"/>
          </a:xfrm>
          <a:prstGeom prst="rect">
            <a:avLst/>
          </a:prstGeom>
        </p:spPr>
        <p:txBody>
          <a:bodyPr vert="horz" lIns="91440" tIns="45720" rIns="91440" bIns="45720" rtlCol="0">
            <a:normAutofit/>
          </a:bodyPr>
          <a:lstStyle/>
          <a:p>
            <a:pPr marL="539749" lvl="1" indent="-228600" algn="just">
              <a:lnSpc>
                <a:spcPct val="90000"/>
              </a:lnSpc>
              <a:spcAft>
                <a:spcPts val="600"/>
              </a:spcAft>
              <a:buFont typeface="Arial" panose="020B0604020202020204" pitchFamily="34" charset="0"/>
              <a:buChar char="•"/>
            </a:pPr>
            <a:r>
              <a:rPr lang="en-US" sz="2600" dirty="0">
                <a:latin typeface="Fira Sans Light" panose="020B0403050000020004" pitchFamily="34" charset="0"/>
              </a:rPr>
              <a:t>Design retrieval prompt template to extract relevant responses from the LLM.</a:t>
            </a:r>
          </a:p>
          <a:p>
            <a:pPr marL="539749" lvl="1" indent="-228600" algn="just">
              <a:lnSpc>
                <a:spcPct val="90000"/>
              </a:lnSpc>
              <a:spcAft>
                <a:spcPts val="600"/>
              </a:spcAft>
              <a:buFont typeface="Arial" panose="020B0604020202020204" pitchFamily="34" charset="0"/>
              <a:buChar char="•"/>
            </a:pPr>
            <a:r>
              <a:rPr lang="en-US" sz="2600" dirty="0">
                <a:latin typeface="Fira Sans Light" panose="020B0403050000020004" pitchFamily="34" charset="0"/>
              </a:rPr>
              <a:t>Once the user sends a query, the variables are fit in the prompt template and sent for inference.</a:t>
            </a:r>
          </a:p>
        </p:txBody>
      </p:sp>
    </p:spTree>
    <p:extLst>
      <p:ext uri="{BB962C8B-B14F-4D97-AF65-F5344CB8AC3E}">
        <p14:creationId xmlns:p14="http://schemas.microsoft.com/office/powerpoint/2010/main" val="2622811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3427"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87528" y="0"/>
            <a:ext cx="10600467" cy="10287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9"/>
          <p:cNvSpPr txBox="1"/>
          <p:nvPr/>
        </p:nvSpPr>
        <p:spPr>
          <a:xfrm>
            <a:off x="10744200" y="547687"/>
            <a:ext cx="6934199" cy="2849868"/>
          </a:xfrm>
          <a:prstGeom prst="rect">
            <a:avLst/>
          </a:prstGeom>
        </p:spPr>
        <p:txBody>
          <a:bodyPr vert="horz" lIns="91440" tIns="45720" rIns="91440" bIns="45720" rtlCol="0" anchor="ctr">
            <a:normAutofit/>
          </a:bodyPr>
          <a:lstStyle/>
          <a:p>
            <a:pPr marL="0" lvl="0" indent="0">
              <a:lnSpc>
                <a:spcPct val="90000"/>
              </a:lnSpc>
              <a:spcBef>
                <a:spcPct val="0"/>
              </a:spcBef>
              <a:spcAft>
                <a:spcPts val="600"/>
              </a:spcAft>
            </a:pPr>
            <a:r>
              <a:rPr lang="en-US" sz="6000" spc="-84" dirty="0">
                <a:latin typeface="Fira Sans Bold" panose="020B0803050000020004" pitchFamily="34" charset="0"/>
                <a:ea typeface="+mj-ea"/>
                <a:cs typeface="+mj-cs"/>
              </a:rPr>
              <a:t>Team Members</a:t>
            </a:r>
          </a:p>
        </p:txBody>
      </p:sp>
      <p:sp>
        <p:nvSpPr>
          <p:cNvPr id="8" name="TextBox 8"/>
          <p:cNvSpPr txBox="1"/>
          <p:nvPr/>
        </p:nvSpPr>
        <p:spPr>
          <a:xfrm>
            <a:off x="11043530" y="2552700"/>
            <a:ext cx="7086599" cy="5614143"/>
          </a:xfrm>
          <a:prstGeom prst="rect">
            <a:avLst/>
          </a:prstGeom>
        </p:spPr>
        <p:txBody>
          <a:bodyPr vert="horz" lIns="91440" tIns="45720" rIns="91440" bIns="45720" rtlCol="0">
            <a:normAutofit/>
          </a:bodyPr>
          <a:lstStyle/>
          <a:p>
            <a:pPr>
              <a:lnSpc>
                <a:spcPts val="5039"/>
              </a:lnSpc>
            </a:pPr>
            <a:r>
              <a:rPr lang="en-US" sz="2800" dirty="0">
                <a:solidFill>
                  <a:srgbClr val="000000"/>
                </a:solidFill>
                <a:latin typeface="Fira Sans Light"/>
              </a:rPr>
              <a:t>Deepak </a:t>
            </a:r>
            <a:r>
              <a:rPr lang="en-US" sz="2800" dirty="0" err="1">
                <a:solidFill>
                  <a:srgbClr val="000000"/>
                </a:solidFill>
                <a:latin typeface="Fira Sans Light"/>
              </a:rPr>
              <a:t>Ayyasamy</a:t>
            </a:r>
            <a:endParaRPr lang="en-US" sz="2800" dirty="0">
              <a:solidFill>
                <a:srgbClr val="000000"/>
              </a:solidFill>
              <a:latin typeface="Fira Sans Light"/>
            </a:endParaRPr>
          </a:p>
          <a:p>
            <a:pPr>
              <a:lnSpc>
                <a:spcPts val="5039"/>
              </a:lnSpc>
            </a:pPr>
            <a:r>
              <a:rPr lang="en-US" sz="2800" dirty="0">
                <a:solidFill>
                  <a:srgbClr val="000000"/>
                </a:solidFill>
                <a:latin typeface="Fira Sans Light"/>
              </a:rPr>
              <a:t>Tarun Siga</a:t>
            </a:r>
          </a:p>
          <a:p>
            <a:pPr>
              <a:lnSpc>
                <a:spcPts val="5039"/>
              </a:lnSpc>
            </a:pPr>
            <a:r>
              <a:rPr lang="en-US" sz="2800" dirty="0">
                <a:solidFill>
                  <a:srgbClr val="000000"/>
                </a:solidFill>
                <a:latin typeface="Fira Sans Light"/>
              </a:rPr>
              <a:t>Sai Karthik </a:t>
            </a:r>
            <a:r>
              <a:rPr lang="en-US" sz="2800" dirty="0" err="1">
                <a:solidFill>
                  <a:srgbClr val="000000"/>
                </a:solidFill>
                <a:latin typeface="Fira Sans Light"/>
              </a:rPr>
              <a:t>Naladala</a:t>
            </a:r>
            <a:endParaRPr lang="en-US" sz="2800" dirty="0">
              <a:solidFill>
                <a:srgbClr val="000000"/>
              </a:solidFill>
              <a:latin typeface="Fira Sans Light"/>
            </a:endParaRPr>
          </a:p>
          <a:p>
            <a:pPr>
              <a:lnSpc>
                <a:spcPts val="5039"/>
              </a:lnSpc>
            </a:pPr>
            <a:endParaRPr lang="en-US" sz="2800" dirty="0">
              <a:solidFill>
                <a:srgbClr val="000000"/>
              </a:solidFill>
              <a:latin typeface="Fira Sans Light"/>
            </a:endParaRPr>
          </a:p>
          <a:p>
            <a:pPr>
              <a:lnSpc>
                <a:spcPts val="5039"/>
              </a:lnSpc>
            </a:pPr>
            <a:r>
              <a:rPr lang="en-US" sz="2800" dirty="0">
                <a:solidFill>
                  <a:srgbClr val="000000"/>
                </a:solidFill>
                <a:latin typeface="Fira Sans" panose="020B0503050000020004" pitchFamily="34" charset="0"/>
              </a:rPr>
              <a:t>Main Repository: </a:t>
            </a:r>
            <a:r>
              <a:rPr lang="en-US" sz="1800" u="sng" kern="0" dirty="0">
                <a:solidFill>
                  <a:srgbClr val="0563C1"/>
                </a:solidFill>
                <a:effectLst/>
                <a:latin typeface="Fira Sans" panose="020B0503050000020004" pitchFamily="34" charset="0"/>
                <a:ea typeface="Calibri" panose="020F0502020204030204" pitchFamily="34" charset="0"/>
                <a:cs typeface="Gautami" panose="020B0502040204020203" pitchFamily="34" charset="0"/>
                <a:hlinkClick r:id="rId2"/>
              </a:rPr>
              <a:t>https://github.com/TarunSiga/DSCapstoneProject</a:t>
            </a:r>
            <a:endParaRPr lang="en-US" sz="2800" dirty="0">
              <a:solidFill>
                <a:srgbClr val="000000"/>
              </a:solidFill>
              <a:latin typeface="Fira Sans" panose="020B0503050000020004" pitchFamily="34" charset="0"/>
            </a:endParaRPr>
          </a:p>
        </p:txBody>
      </p:sp>
      <p:pic>
        <p:nvPicPr>
          <p:cNvPr id="3" name="Picture 2" descr="A group of people embling a puzzle&#10;&#10;Description automatically generated">
            <a:extLst>
              <a:ext uri="{FF2B5EF4-FFF2-40B4-BE49-F238E27FC236}">
                <a16:creationId xmlns:a16="http://schemas.microsoft.com/office/drawing/2014/main" id="{3EEDE71B-F2B6-20F5-F36A-984B73DEF6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9723" y="2247900"/>
            <a:ext cx="9670792" cy="5288502"/>
          </a:xfrm>
          <a:prstGeom prst="rect">
            <a:avLst/>
          </a:prstGeom>
        </p:spPr>
      </p:pic>
    </p:spTree>
    <p:extLst>
      <p:ext uri="{BB962C8B-B14F-4D97-AF65-F5344CB8AC3E}">
        <p14:creationId xmlns:p14="http://schemas.microsoft.com/office/powerpoint/2010/main" val="42395993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Results</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77400" y="3009901"/>
            <a:ext cx="7162799" cy="4476749"/>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33600" y="3009900"/>
            <a:ext cx="7162798" cy="4476749"/>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Evaluation</a:t>
            </a:r>
          </a:p>
        </p:txBody>
      </p:sp>
      <p:graphicFrame>
        <p:nvGraphicFramePr>
          <p:cNvPr id="4" name="Table 3">
            <a:extLst>
              <a:ext uri="{FF2B5EF4-FFF2-40B4-BE49-F238E27FC236}">
                <a16:creationId xmlns:a16="http://schemas.microsoft.com/office/drawing/2014/main" id="{5900B16B-612E-EE54-075D-EB1AF46AD98F}"/>
              </a:ext>
            </a:extLst>
          </p:cNvPr>
          <p:cNvGraphicFramePr>
            <a:graphicFrameLocks noGrp="1"/>
          </p:cNvGraphicFramePr>
          <p:nvPr>
            <p:extLst>
              <p:ext uri="{D42A27DB-BD31-4B8C-83A1-F6EECF244321}">
                <p14:modId xmlns:p14="http://schemas.microsoft.com/office/powerpoint/2010/main" val="2328029655"/>
              </p:ext>
            </p:extLst>
          </p:nvPr>
        </p:nvGraphicFramePr>
        <p:xfrm>
          <a:off x="8915400" y="3695700"/>
          <a:ext cx="8420100" cy="4191000"/>
        </p:xfrm>
        <a:graphic>
          <a:graphicData uri="http://schemas.openxmlformats.org/drawingml/2006/table">
            <a:tbl>
              <a:tblPr firstRow="1" firstCol="1" bandRow="1">
                <a:tableStyleId>{5C22544A-7EE6-4342-B048-85BDC9FD1C3A}</a:tableStyleId>
              </a:tblPr>
              <a:tblGrid>
                <a:gridCol w="1684020">
                  <a:extLst>
                    <a:ext uri="{9D8B030D-6E8A-4147-A177-3AD203B41FA5}">
                      <a16:colId xmlns:a16="http://schemas.microsoft.com/office/drawing/2014/main" val="2747130406"/>
                    </a:ext>
                  </a:extLst>
                </a:gridCol>
                <a:gridCol w="1684020">
                  <a:extLst>
                    <a:ext uri="{9D8B030D-6E8A-4147-A177-3AD203B41FA5}">
                      <a16:colId xmlns:a16="http://schemas.microsoft.com/office/drawing/2014/main" val="1435920029"/>
                    </a:ext>
                  </a:extLst>
                </a:gridCol>
                <a:gridCol w="1684020">
                  <a:extLst>
                    <a:ext uri="{9D8B030D-6E8A-4147-A177-3AD203B41FA5}">
                      <a16:colId xmlns:a16="http://schemas.microsoft.com/office/drawing/2014/main" val="1406388050"/>
                    </a:ext>
                  </a:extLst>
                </a:gridCol>
                <a:gridCol w="1684020">
                  <a:extLst>
                    <a:ext uri="{9D8B030D-6E8A-4147-A177-3AD203B41FA5}">
                      <a16:colId xmlns:a16="http://schemas.microsoft.com/office/drawing/2014/main" val="3619912368"/>
                    </a:ext>
                  </a:extLst>
                </a:gridCol>
                <a:gridCol w="1684020">
                  <a:extLst>
                    <a:ext uri="{9D8B030D-6E8A-4147-A177-3AD203B41FA5}">
                      <a16:colId xmlns:a16="http://schemas.microsoft.com/office/drawing/2014/main" val="3711687809"/>
                    </a:ext>
                  </a:extLst>
                </a:gridCol>
              </a:tblGrid>
              <a:tr h="698500">
                <a:tc>
                  <a:txBody>
                    <a:bodyPr/>
                    <a:lstStyle/>
                    <a:p>
                      <a:pPr algn="just">
                        <a:lnSpc>
                          <a:spcPct val="150000"/>
                        </a:lnSpc>
                        <a:spcAft>
                          <a:spcPts val="800"/>
                        </a:spcAft>
                      </a:pPr>
                      <a:r>
                        <a:rPr lang="en-IN" sz="1200" kern="100" dirty="0">
                          <a:effectLst/>
                        </a:rPr>
                        <a:t>Aspect</a:t>
                      </a:r>
                      <a:endParaRPr lang="en-IN" sz="1200" kern="100" dirty="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UniBuddy</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GPT 3.5</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Gemini</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Perplexity</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extLst>
                  <a:ext uri="{0D108BD9-81ED-4DB2-BD59-A6C34878D82A}">
                    <a16:rowId xmlns:a16="http://schemas.microsoft.com/office/drawing/2014/main" val="3004455696"/>
                  </a:ext>
                </a:extLst>
              </a:tr>
              <a:tr h="698500">
                <a:tc>
                  <a:txBody>
                    <a:bodyPr/>
                    <a:lstStyle/>
                    <a:p>
                      <a:pPr algn="just">
                        <a:lnSpc>
                          <a:spcPct val="150000"/>
                        </a:lnSpc>
                        <a:spcAft>
                          <a:spcPts val="800"/>
                        </a:spcAft>
                      </a:pPr>
                      <a:r>
                        <a:rPr lang="en-IN" sz="1200" kern="100">
                          <a:effectLst/>
                        </a:rPr>
                        <a:t>Reality</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10</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10</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10</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6</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extLst>
                  <a:ext uri="{0D108BD9-81ED-4DB2-BD59-A6C34878D82A}">
                    <a16:rowId xmlns:a16="http://schemas.microsoft.com/office/drawing/2014/main" val="4270462973"/>
                  </a:ext>
                </a:extLst>
              </a:tr>
              <a:tr h="698500">
                <a:tc>
                  <a:txBody>
                    <a:bodyPr/>
                    <a:lstStyle/>
                    <a:p>
                      <a:pPr algn="just">
                        <a:lnSpc>
                          <a:spcPct val="150000"/>
                        </a:lnSpc>
                        <a:spcAft>
                          <a:spcPts val="800"/>
                        </a:spcAft>
                      </a:pPr>
                      <a:r>
                        <a:rPr lang="en-IN" sz="1200" kern="100">
                          <a:effectLst/>
                        </a:rPr>
                        <a:t>Comprehensiveness</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8</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8</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10</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4</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extLst>
                  <a:ext uri="{0D108BD9-81ED-4DB2-BD59-A6C34878D82A}">
                    <a16:rowId xmlns:a16="http://schemas.microsoft.com/office/drawing/2014/main" val="3687118529"/>
                  </a:ext>
                </a:extLst>
              </a:tr>
              <a:tr h="698500">
                <a:tc>
                  <a:txBody>
                    <a:bodyPr/>
                    <a:lstStyle/>
                    <a:p>
                      <a:pPr algn="just">
                        <a:lnSpc>
                          <a:spcPct val="150000"/>
                        </a:lnSpc>
                        <a:spcAft>
                          <a:spcPts val="800"/>
                        </a:spcAft>
                      </a:pPr>
                      <a:r>
                        <a:rPr lang="en-IN" sz="1200" kern="100">
                          <a:effectLst/>
                        </a:rPr>
                        <a:t>Clarity</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10</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8</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10</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6</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extLst>
                  <a:ext uri="{0D108BD9-81ED-4DB2-BD59-A6C34878D82A}">
                    <a16:rowId xmlns:a16="http://schemas.microsoft.com/office/drawing/2014/main" val="4015880269"/>
                  </a:ext>
                </a:extLst>
              </a:tr>
              <a:tr h="698500">
                <a:tc>
                  <a:txBody>
                    <a:bodyPr/>
                    <a:lstStyle/>
                    <a:p>
                      <a:pPr algn="just">
                        <a:lnSpc>
                          <a:spcPct val="150000"/>
                        </a:lnSpc>
                        <a:spcAft>
                          <a:spcPts val="800"/>
                        </a:spcAft>
                      </a:pPr>
                      <a:r>
                        <a:rPr lang="en-IN" sz="1200" kern="100">
                          <a:effectLst/>
                        </a:rPr>
                        <a:t>Helpfulness</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8</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8</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10</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4</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extLst>
                  <a:ext uri="{0D108BD9-81ED-4DB2-BD59-A6C34878D82A}">
                    <a16:rowId xmlns:a16="http://schemas.microsoft.com/office/drawing/2014/main" val="2306474634"/>
                  </a:ext>
                </a:extLst>
              </a:tr>
              <a:tr h="698500">
                <a:tc>
                  <a:txBody>
                    <a:bodyPr/>
                    <a:lstStyle/>
                    <a:p>
                      <a:pPr algn="just">
                        <a:lnSpc>
                          <a:spcPct val="150000"/>
                        </a:lnSpc>
                        <a:spcAft>
                          <a:spcPts val="800"/>
                        </a:spcAft>
                      </a:pPr>
                      <a:r>
                        <a:rPr lang="en-IN" sz="1200" kern="100">
                          <a:effectLst/>
                        </a:rPr>
                        <a:t>Overall Score</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9</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8.5</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a:effectLst/>
                        </a:rPr>
                        <a:t>10</a:t>
                      </a:r>
                      <a:endParaRPr lang="en-IN" sz="1200" kern="10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tc>
                  <a:txBody>
                    <a:bodyPr/>
                    <a:lstStyle/>
                    <a:p>
                      <a:pPr algn="just">
                        <a:lnSpc>
                          <a:spcPct val="150000"/>
                        </a:lnSpc>
                        <a:spcAft>
                          <a:spcPts val="800"/>
                        </a:spcAft>
                      </a:pPr>
                      <a:r>
                        <a:rPr lang="en-IN" sz="1200" kern="100" dirty="0">
                          <a:effectLst/>
                        </a:rPr>
                        <a:t>5</a:t>
                      </a:r>
                      <a:endParaRPr lang="en-IN" sz="1200" kern="100" dirty="0">
                        <a:effectLst/>
                        <a:latin typeface="Times New Roman" panose="02020603050405020304" pitchFamily="18" charset="0"/>
                        <a:ea typeface="Aptos" panose="020B0004020202020204" pitchFamily="34" charset="0"/>
                        <a:cs typeface="Gautami" panose="020B0502040204020203" pitchFamily="34" charset="0"/>
                      </a:endParaRPr>
                    </a:p>
                  </a:txBody>
                  <a:tcPr marL="68580" marR="68580" marT="0" marB="0"/>
                </a:tc>
                <a:extLst>
                  <a:ext uri="{0D108BD9-81ED-4DB2-BD59-A6C34878D82A}">
                    <a16:rowId xmlns:a16="http://schemas.microsoft.com/office/drawing/2014/main" val="751651321"/>
                  </a:ext>
                </a:extLst>
              </a:tr>
            </a:tbl>
          </a:graphicData>
        </a:graphic>
      </p:graphicFrame>
      <p:sp>
        <p:nvSpPr>
          <p:cNvPr id="6" name="TextBox 5">
            <a:extLst>
              <a:ext uri="{FF2B5EF4-FFF2-40B4-BE49-F238E27FC236}">
                <a16:creationId xmlns:a16="http://schemas.microsoft.com/office/drawing/2014/main" id="{3DCCA906-AF0D-9B20-F0DC-68F1AC76F495}"/>
              </a:ext>
            </a:extLst>
          </p:cNvPr>
          <p:cNvSpPr txBox="1"/>
          <p:nvPr/>
        </p:nvSpPr>
        <p:spPr>
          <a:xfrm>
            <a:off x="1070265" y="2933700"/>
            <a:ext cx="7540335" cy="6477000"/>
          </a:xfrm>
          <a:prstGeom prst="rect">
            <a:avLst/>
          </a:prstGeom>
        </p:spPr>
        <p:txBody>
          <a:bodyPr vert="horz" lIns="91440" tIns="45720" rIns="91440" bIns="45720" rtlCol="0">
            <a:normAutofit/>
          </a:bodyPr>
          <a:lstStyle/>
          <a:p>
            <a:pPr marL="457200" indent="-457200" algn="just">
              <a:buFont typeface="Arial" panose="020B0604020202020204" pitchFamily="34" charset="0"/>
              <a:buChar char="•"/>
            </a:pPr>
            <a:r>
              <a:rPr lang="en-US" sz="3000" b="0" dirty="0">
                <a:latin typeface="Open Sans"/>
                <a:ea typeface="Open Sans"/>
                <a:cs typeface="Open Sans"/>
              </a:rPr>
              <a:t>To evaluate the performance of our fine-tuned LLM module, we compared the results of our LLM model with the top Gen AI application in the market, like, GPT 3.5, Gemini 1.5 and Perplexity AI.</a:t>
            </a:r>
          </a:p>
          <a:p>
            <a:pPr marL="457200" indent="-457200" algn="just">
              <a:buFont typeface="Arial" panose="020B0604020202020204" pitchFamily="34" charset="0"/>
              <a:buChar char="•"/>
            </a:pPr>
            <a:endParaRPr lang="en-US" sz="3000" b="0" dirty="0">
              <a:latin typeface="Open Sans"/>
              <a:ea typeface="Open Sans"/>
              <a:cs typeface="Open Sans"/>
            </a:endParaRPr>
          </a:p>
          <a:p>
            <a:pPr marL="457200" indent="-457200" algn="just">
              <a:buFont typeface="Arial" panose="020B0604020202020204" pitchFamily="34" charset="0"/>
              <a:buChar char="•"/>
            </a:pPr>
            <a:r>
              <a:rPr lang="en-US" sz="3000" b="0" dirty="0">
                <a:latin typeface="Open Sans"/>
                <a:ea typeface="Open Sans"/>
                <a:cs typeface="Open Sans"/>
              </a:rPr>
              <a:t>We calculated this for 25 different questions and then arrived at mean values. Results suggested </a:t>
            </a:r>
            <a:r>
              <a:rPr lang="en-US" sz="3000" b="0" dirty="0" err="1">
                <a:latin typeface="Open Sans"/>
                <a:ea typeface="Open Sans"/>
                <a:cs typeface="Open Sans"/>
              </a:rPr>
              <a:t>Unibuddy</a:t>
            </a:r>
            <a:r>
              <a:rPr lang="en-US" sz="3000" b="0" dirty="0">
                <a:latin typeface="Open Sans"/>
                <a:ea typeface="Open Sans"/>
                <a:cs typeface="Open Sans"/>
              </a:rPr>
              <a:t> outperformed GPT 3.5 and Perplexity AI and came second to Gemini only by a bit.</a:t>
            </a:r>
            <a:endParaRPr lang="en-US" sz="3000" b="0" dirty="0">
              <a:latin typeface="Open Sans" panose="020B0606030504020204" pitchFamily="34" charset="0"/>
              <a:ea typeface="Open Sans" panose="020B0606030504020204" pitchFamily="34" charset="0"/>
              <a:cs typeface="Open Sans" panose="020B0606030504020204" pitchFamily="34" charset="0"/>
            </a:endParaRPr>
          </a:p>
          <a:p>
            <a:pPr marL="457200" indent="-457200" algn="just">
              <a:buFont typeface="Arial" panose="020B0604020202020204" pitchFamily="34" charset="0"/>
              <a:buChar char="•"/>
            </a:pPr>
            <a:endParaRPr lang="en-US" sz="3000" dirty="0">
              <a:cs typeface="Arial"/>
            </a:endParaRPr>
          </a:p>
        </p:txBody>
      </p:sp>
    </p:spTree>
    <p:extLst>
      <p:ext uri="{BB962C8B-B14F-4D97-AF65-F5344CB8AC3E}">
        <p14:creationId xmlns:p14="http://schemas.microsoft.com/office/powerpoint/2010/main" val="23358227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9635E4-5786-7E47-D22F-E0ADCED9A091}"/>
            </a:ext>
          </a:extLst>
        </p:cNvPr>
        <p:cNvGrpSpPr/>
        <p:nvPr/>
      </p:nvGrpSpPr>
      <p:grpSpPr>
        <a:xfrm>
          <a:off x="0" y="0"/>
          <a:ext cx="0" cy="0"/>
          <a:chOff x="0" y="0"/>
          <a:chExt cx="0" cy="0"/>
        </a:xfrm>
      </p:grpSpPr>
      <p:sp>
        <p:nvSpPr>
          <p:cNvPr id="29" name="TextBox 28">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Future improvements</a:t>
            </a:r>
          </a:p>
        </p:txBody>
      </p:sp>
      <p:sp>
        <p:nvSpPr>
          <p:cNvPr id="30" name="TextBox 29"/>
          <p:cNvSpPr txBox="1"/>
          <p:nvPr/>
        </p:nvSpPr>
        <p:spPr>
          <a:xfrm>
            <a:off x="1070265" y="3771900"/>
            <a:ext cx="8149935" cy="5614143"/>
          </a:xfrm>
          <a:prstGeom prst="rect">
            <a:avLst/>
          </a:prstGeom>
        </p:spPr>
        <p:txBody>
          <a:bodyPr vert="horz" lIns="91440" tIns="45720" rIns="91440" bIns="45720" rtlCol="0">
            <a:normAutofit/>
          </a:bodyPr>
          <a:lstStyle/>
          <a:p>
            <a:pPr marL="539749" lvl="1" indent="-228600" algn="just">
              <a:lnSpc>
                <a:spcPct val="90000"/>
              </a:lnSpc>
              <a:spcAft>
                <a:spcPts val="600"/>
              </a:spcAft>
              <a:buFont typeface="Arial" panose="020B0604020202020204" pitchFamily="34" charset="0"/>
              <a:buChar char="•"/>
            </a:pPr>
            <a:r>
              <a:rPr lang="en-US" sz="2600" dirty="0">
                <a:latin typeface="Fira Sans Light" panose="020B0403050000020004" pitchFamily="34" charset="0"/>
              </a:rPr>
              <a:t>Design personalization using user-specific information gathering.</a:t>
            </a:r>
          </a:p>
          <a:p>
            <a:pPr marL="539749" lvl="1" indent="-228600" algn="just">
              <a:lnSpc>
                <a:spcPct val="90000"/>
              </a:lnSpc>
              <a:spcAft>
                <a:spcPts val="600"/>
              </a:spcAft>
              <a:buFont typeface="Arial" panose="020B0604020202020204" pitchFamily="34" charset="0"/>
              <a:buChar char="•"/>
            </a:pPr>
            <a:r>
              <a:rPr lang="en-US" sz="2600" dirty="0">
                <a:latin typeface="Fira Sans Light" panose="020B0403050000020004" pitchFamily="34" charset="0"/>
              </a:rPr>
              <a:t>Implement real-time RAG fine-tuning by updating data chunks and keeping up the vector database.</a:t>
            </a:r>
          </a:p>
          <a:p>
            <a:pPr marL="539749" lvl="1" indent="-228600" algn="just">
              <a:lnSpc>
                <a:spcPct val="90000"/>
              </a:lnSpc>
              <a:spcAft>
                <a:spcPts val="600"/>
              </a:spcAft>
              <a:buFont typeface="Arial" panose="020B0604020202020204" pitchFamily="34" charset="0"/>
              <a:buChar char="•"/>
            </a:pPr>
            <a:r>
              <a:rPr lang="en-US" sz="2600" dirty="0">
                <a:latin typeface="Fira Sans Light" panose="020B0403050000020004" pitchFamily="34" charset="0"/>
              </a:rPr>
              <a:t>Build new features into product like customized recommendations.</a:t>
            </a:r>
          </a:p>
        </p:txBody>
      </p:sp>
      <p:pic>
        <p:nvPicPr>
          <p:cNvPr id="3" name="Picture 2" descr="A person standing on a pie chart with a megaphone and a computer monitor&#10;&#10;Description automatically generated">
            <a:extLst>
              <a:ext uri="{FF2B5EF4-FFF2-40B4-BE49-F238E27FC236}">
                <a16:creationId xmlns:a16="http://schemas.microsoft.com/office/drawing/2014/main" id="{7DC2C97D-96A0-8771-845D-610A6C1B9F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82200" y="1720716"/>
            <a:ext cx="7543800" cy="6286500"/>
          </a:xfrm>
          <a:prstGeom prst="rect">
            <a:avLst/>
          </a:prstGeom>
        </p:spPr>
      </p:pic>
    </p:spTree>
    <p:extLst>
      <p:ext uri="{BB962C8B-B14F-4D97-AF65-F5344CB8AC3E}">
        <p14:creationId xmlns:p14="http://schemas.microsoft.com/office/powerpoint/2010/main" val="29609423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9635E4-5786-7E47-D22F-E0ADCED9A091}"/>
            </a:ext>
          </a:extLst>
        </p:cNvPr>
        <p:cNvGrpSpPr/>
        <p:nvPr/>
      </p:nvGrpSpPr>
      <p:grpSpPr>
        <a:xfrm>
          <a:off x="0" y="0"/>
          <a:ext cx="0" cy="0"/>
          <a:chOff x="0" y="0"/>
          <a:chExt cx="0" cy="0"/>
        </a:xfrm>
      </p:grpSpPr>
      <p:sp>
        <p:nvSpPr>
          <p:cNvPr id="29" name="TextBox 28">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Challenges</a:t>
            </a:r>
          </a:p>
        </p:txBody>
      </p:sp>
      <p:sp>
        <p:nvSpPr>
          <p:cNvPr id="30" name="TextBox 29"/>
          <p:cNvSpPr txBox="1"/>
          <p:nvPr/>
        </p:nvSpPr>
        <p:spPr>
          <a:xfrm>
            <a:off x="994065" y="3162300"/>
            <a:ext cx="8149935" cy="5614143"/>
          </a:xfrm>
          <a:prstGeom prst="rect">
            <a:avLst/>
          </a:prstGeom>
        </p:spPr>
        <p:txBody>
          <a:bodyPr vert="horz" lIns="91440" tIns="45720" rIns="91440" bIns="45720" rtlCol="0">
            <a:normAutofit fontScale="85000" lnSpcReduction="10000"/>
          </a:bodyPr>
          <a:lstStyle/>
          <a:p>
            <a:pPr marL="539749" lvl="1" indent="-228600" algn="just">
              <a:lnSpc>
                <a:spcPct val="150000"/>
              </a:lnSpc>
              <a:spcAft>
                <a:spcPts val="600"/>
              </a:spcAft>
              <a:buFont typeface="Arial" panose="020B0604020202020204" pitchFamily="34" charset="0"/>
              <a:buChar char="•"/>
            </a:pPr>
            <a:r>
              <a:rPr lang="en-US" sz="2600" b="1" dirty="0">
                <a:latin typeface="Fira Sans Light" panose="020B0403050000020004" pitchFamily="34" charset="0"/>
              </a:rPr>
              <a:t>Data Collection: </a:t>
            </a:r>
            <a:r>
              <a:rPr lang="en-US" sz="2600" dirty="0">
                <a:latin typeface="Fira Sans Light" panose="020B0403050000020004" pitchFamily="34" charset="0"/>
              </a:rPr>
              <a:t>Faced difficulties in finding domain specific data that is latest and has enough information</a:t>
            </a:r>
          </a:p>
          <a:p>
            <a:pPr marL="539749" lvl="1" indent="-228600" algn="just">
              <a:lnSpc>
                <a:spcPct val="150000"/>
              </a:lnSpc>
              <a:spcAft>
                <a:spcPts val="600"/>
              </a:spcAft>
              <a:buFont typeface="Arial" panose="020B0604020202020204" pitchFamily="34" charset="0"/>
              <a:buChar char="•"/>
            </a:pPr>
            <a:r>
              <a:rPr lang="en-US" sz="2600" b="1" dirty="0">
                <a:latin typeface="Fira Sans Light" panose="020B0403050000020004" pitchFamily="34" charset="0"/>
              </a:rPr>
              <a:t>Resource intensive functionalities: </a:t>
            </a:r>
            <a:r>
              <a:rPr lang="en-US" sz="2600" dirty="0">
                <a:latin typeface="Fira Sans Light" panose="020B0403050000020004" pitchFamily="34" charset="0"/>
              </a:rPr>
              <a:t>File ingestion to create embeddings required high end processor to withstand the resource intensive task of fine-tuning with domain data and to perform in a efficient manner.</a:t>
            </a:r>
          </a:p>
          <a:p>
            <a:pPr marL="539749" lvl="1" indent="-228600" algn="just">
              <a:lnSpc>
                <a:spcPct val="150000"/>
              </a:lnSpc>
              <a:spcAft>
                <a:spcPts val="600"/>
              </a:spcAft>
              <a:buFont typeface="Arial" panose="020B0604020202020204" pitchFamily="34" charset="0"/>
              <a:buChar char="•"/>
            </a:pPr>
            <a:r>
              <a:rPr lang="en-US" sz="2600" b="1" dirty="0">
                <a:latin typeface="Fira Sans Light" panose="020B0403050000020004" pitchFamily="34" charset="0"/>
              </a:rPr>
              <a:t>Lack of community: </a:t>
            </a:r>
            <a:r>
              <a:rPr lang="en-US" sz="2600" dirty="0">
                <a:latin typeface="Fira Sans Light" panose="020B0403050000020004" pitchFamily="34" charset="0"/>
              </a:rPr>
              <a:t>Since LLMs burst out into the scene, the community is still growing and building anything including a niche idea takes time and effort to tie all loose ends.</a:t>
            </a:r>
          </a:p>
        </p:txBody>
      </p:sp>
      <p:pic>
        <p:nvPicPr>
          <p:cNvPr id="4" name="Picture 3" descr="A person standing with her hands out&#10;&#10;Description automatically generated">
            <a:extLst>
              <a:ext uri="{FF2B5EF4-FFF2-40B4-BE49-F238E27FC236}">
                <a16:creationId xmlns:a16="http://schemas.microsoft.com/office/drawing/2014/main" id="{72C9312D-C866-5EDB-071E-0078B8BA2A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01200" y="3126658"/>
            <a:ext cx="8382000" cy="4191000"/>
          </a:xfrm>
          <a:prstGeom prst="rect">
            <a:avLst/>
          </a:prstGeom>
        </p:spPr>
      </p:pic>
    </p:spTree>
    <p:extLst>
      <p:ext uri="{BB962C8B-B14F-4D97-AF65-F5344CB8AC3E}">
        <p14:creationId xmlns:p14="http://schemas.microsoft.com/office/powerpoint/2010/main" val="27637108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9635E4-5786-7E47-D22F-E0ADCED9A091}"/>
            </a:ext>
          </a:extLst>
        </p:cNvPr>
        <p:cNvGrpSpPr/>
        <p:nvPr/>
      </p:nvGrpSpPr>
      <p:grpSpPr>
        <a:xfrm>
          <a:off x="0" y="0"/>
          <a:ext cx="0" cy="0"/>
          <a:chOff x="0" y="0"/>
          <a:chExt cx="0" cy="0"/>
        </a:xfrm>
      </p:grpSpPr>
      <p:sp>
        <p:nvSpPr>
          <p:cNvPr id="29" name="TextBox 28">
            <a:extLst>
              <a:ext uri="{FF2B5EF4-FFF2-40B4-BE49-F238E27FC236}">
                <a16:creationId xmlns:a16="http://schemas.microsoft.com/office/drawing/2014/main" id="{DEC3E9D0-9465-0050-B873-5C8C8ADE6E5E}"/>
              </a:ext>
            </a:extLst>
          </p:cNvPr>
          <p:cNvSpPr txBox="1"/>
          <p:nvPr/>
        </p:nvSpPr>
        <p:spPr>
          <a:xfrm>
            <a:off x="10210800" y="73128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Conclusion</a:t>
            </a:r>
          </a:p>
        </p:txBody>
      </p:sp>
      <p:sp>
        <p:nvSpPr>
          <p:cNvPr id="30" name="TextBox 29"/>
          <p:cNvSpPr txBox="1"/>
          <p:nvPr/>
        </p:nvSpPr>
        <p:spPr>
          <a:xfrm>
            <a:off x="9760813" y="2476500"/>
            <a:ext cx="8149935" cy="5614143"/>
          </a:xfrm>
          <a:prstGeom prst="rect">
            <a:avLst/>
          </a:prstGeom>
        </p:spPr>
        <p:txBody>
          <a:bodyPr vert="horz" lIns="91440" tIns="45720" rIns="91440" bIns="45720" rtlCol="0">
            <a:normAutofit/>
          </a:bodyPr>
          <a:lstStyle/>
          <a:p>
            <a:pPr marL="311149" lvl="1" algn="just">
              <a:lnSpc>
                <a:spcPct val="90000"/>
              </a:lnSpc>
              <a:spcAft>
                <a:spcPts val="600"/>
              </a:spcAft>
            </a:pPr>
            <a:r>
              <a:rPr lang="en-US" sz="2600" dirty="0" err="1">
                <a:latin typeface="Fira Sans Light" panose="020B0403050000020004" pitchFamily="34" charset="0"/>
              </a:rPr>
              <a:t>UniBuddy</a:t>
            </a:r>
            <a:r>
              <a:rPr lang="en-US" sz="2600" dirty="0">
                <a:latin typeface="Fira Sans Light" panose="020B0403050000020004" pitchFamily="34" charset="0"/>
              </a:rPr>
              <a:t> project represents a significant milestone in the realm of virtual assistant technology, offering a comprehensive and user-centric solution for navigating the complexities of university life. Through meticulous implementation of advanced technologies such as natural language processing, real-time data management, and user authentication systems, </a:t>
            </a:r>
            <a:r>
              <a:rPr lang="en-US" sz="2600" dirty="0" err="1">
                <a:latin typeface="Fira Sans Light" panose="020B0403050000020004" pitchFamily="34" charset="0"/>
              </a:rPr>
              <a:t>UniBuddy</a:t>
            </a:r>
            <a:r>
              <a:rPr lang="en-US" sz="2600" dirty="0">
                <a:latin typeface="Fira Sans Light" panose="020B0403050000020004" pitchFamily="34" charset="0"/>
              </a:rPr>
              <a:t> has successfully revolutionized the way students interact with university-related information.</a:t>
            </a:r>
          </a:p>
        </p:txBody>
      </p:sp>
      <p:pic>
        <p:nvPicPr>
          <p:cNvPr id="4" name="Picture 3" descr="A person holding a pencil and pointing to a checklist&#10;&#10;Description automatically generated">
            <a:extLst>
              <a:ext uri="{FF2B5EF4-FFF2-40B4-BE49-F238E27FC236}">
                <a16:creationId xmlns:a16="http://schemas.microsoft.com/office/drawing/2014/main" id="{2CDCFCFB-6320-E5FF-9DC6-0287DABD95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2151800"/>
            <a:ext cx="8260835" cy="5507223"/>
          </a:xfrm>
          <a:prstGeom prst="rect">
            <a:avLst/>
          </a:prstGeom>
        </p:spPr>
      </p:pic>
    </p:spTree>
    <p:extLst>
      <p:ext uri="{BB962C8B-B14F-4D97-AF65-F5344CB8AC3E}">
        <p14:creationId xmlns:p14="http://schemas.microsoft.com/office/powerpoint/2010/main" val="34338353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3110578" y="-783398"/>
            <a:ext cx="13031070" cy="11284968"/>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txBody>
            <a:bodyPr/>
            <a:lstStyle/>
            <a:p>
              <a:endParaRPr lang="en-US" dirty="0"/>
            </a:p>
          </p:txBody>
        </p:sp>
      </p:grpSp>
      <p:grpSp>
        <p:nvGrpSpPr>
          <p:cNvPr id="4" name="Group 4"/>
          <p:cNvGrpSpPr/>
          <p:nvPr/>
        </p:nvGrpSpPr>
        <p:grpSpPr>
          <a:xfrm rot="-10800000">
            <a:off x="9144000" y="4977601"/>
            <a:ext cx="5276948" cy="45698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txBody>
            <a:bodyPr/>
            <a:lstStyle/>
            <a:p>
              <a:endParaRPr lang="en-US" dirty="0"/>
            </a:p>
          </p:txBody>
        </p:sp>
      </p:grpSp>
      <p:sp>
        <p:nvSpPr>
          <p:cNvPr id="20" name="TextBox 20"/>
          <p:cNvSpPr txBox="1"/>
          <p:nvPr/>
        </p:nvSpPr>
        <p:spPr>
          <a:xfrm>
            <a:off x="5410200" y="3904979"/>
            <a:ext cx="6113968" cy="954107"/>
          </a:xfrm>
          <a:prstGeom prst="rect">
            <a:avLst/>
          </a:prstGeom>
        </p:spPr>
        <p:txBody>
          <a:bodyPr lIns="0" tIns="0" rIns="0" bIns="0" rtlCol="0" anchor="t">
            <a:spAutoFit/>
          </a:bodyPr>
          <a:lstStyle/>
          <a:p>
            <a:pPr>
              <a:lnSpc>
                <a:spcPts val="7800"/>
              </a:lnSpc>
              <a:spcBef>
                <a:spcPct val="0"/>
              </a:spcBef>
            </a:pPr>
            <a:r>
              <a:rPr lang="en-US" sz="6000" spc="-60" dirty="0">
                <a:solidFill>
                  <a:srgbClr val="F4F4F4"/>
                </a:solidFill>
                <a:latin typeface="Fira Sans Medium"/>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3427"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87528" y="0"/>
            <a:ext cx="10600467" cy="10287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9"/>
          <p:cNvSpPr txBox="1"/>
          <p:nvPr/>
        </p:nvSpPr>
        <p:spPr>
          <a:xfrm>
            <a:off x="1600200" y="800100"/>
            <a:ext cx="6934199" cy="2849868"/>
          </a:xfrm>
          <a:prstGeom prst="rect">
            <a:avLst/>
          </a:prstGeom>
        </p:spPr>
        <p:txBody>
          <a:bodyPr vert="horz" lIns="91440" tIns="45720" rIns="91440" bIns="45720" rtlCol="0" anchor="ctr">
            <a:normAutofit/>
          </a:bodyPr>
          <a:lstStyle/>
          <a:p>
            <a:pPr marL="0" lvl="0" indent="0">
              <a:lnSpc>
                <a:spcPct val="90000"/>
              </a:lnSpc>
              <a:spcBef>
                <a:spcPct val="0"/>
              </a:spcBef>
              <a:spcAft>
                <a:spcPts val="600"/>
              </a:spcAft>
            </a:pPr>
            <a:r>
              <a:rPr lang="en-US" sz="6000" spc="-84" dirty="0">
                <a:latin typeface="Fira Sans Bold" panose="020B0803050000020004" pitchFamily="34" charset="0"/>
                <a:ea typeface="+mj-ea"/>
                <a:cs typeface="+mj-cs"/>
              </a:rPr>
              <a:t>Abstract</a:t>
            </a:r>
          </a:p>
        </p:txBody>
      </p:sp>
      <p:sp>
        <p:nvSpPr>
          <p:cNvPr id="8" name="TextBox 8"/>
          <p:cNvSpPr txBox="1"/>
          <p:nvPr/>
        </p:nvSpPr>
        <p:spPr>
          <a:xfrm>
            <a:off x="1295400" y="2933700"/>
            <a:ext cx="7086599" cy="5614143"/>
          </a:xfrm>
          <a:prstGeom prst="rect">
            <a:avLst/>
          </a:prstGeom>
        </p:spPr>
        <p:txBody>
          <a:bodyPr vert="horz" lIns="91440" tIns="45720" rIns="91440" bIns="45720" rtlCol="0">
            <a:normAutofit fontScale="77500" lnSpcReduction="20000"/>
          </a:bodyPr>
          <a:lstStyle/>
          <a:p>
            <a:pPr marL="457200" indent="-457200">
              <a:lnSpc>
                <a:spcPts val="5039"/>
              </a:lnSpc>
              <a:buFont typeface="Arial" panose="020B0604020202020204" pitchFamily="34" charset="0"/>
              <a:buChar char="•"/>
            </a:pPr>
            <a:r>
              <a:rPr lang="en-US" sz="2800" dirty="0" err="1">
                <a:solidFill>
                  <a:srgbClr val="000000"/>
                </a:solidFill>
                <a:latin typeface="Fira Sans" panose="020B0503050000020004" pitchFamily="34" charset="0"/>
              </a:rPr>
              <a:t>UniBuddy</a:t>
            </a:r>
            <a:r>
              <a:rPr lang="en-US" sz="2800" dirty="0">
                <a:solidFill>
                  <a:srgbClr val="000000"/>
                </a:solidFill>
                <a:latin typeface="Fira Sans" panose="020B0503050000020004" pitchFamily="34" charset="0"/>
              </a:rPr>
              <a:t>: a revolutionary virtual assistant tailored for students.</a:t>
            </a:r>
          </a:p>
          <a:p>
            <a:pPr marL="457200" indent="-457200">
              <a:lnSpc>
                <a:spcPts val="5039"/>
              </a:lnSpc>
              <a:buFont typeface="Arial" panose="020B0604020202020204" pitchFamily="34" charset="0"/>
              <a:buChar char="•"/>
            </a:pPr>
            <a:r>
              <a:rPr lang="en-US" sz="2800" dirty="0">
                <a:solidFill>
                  <a:srgbClr val="000000"/>
                </a:solidFill>
                <a:latin typeface="Fira Sans" panose="020B0503050000020004" pitchFamily="34" charset="0"/>
              </a:rPr>
              <a:t>Combines natural language processing, real-time data management, and user-centric design principles.</a:t>
            </a:r>
          </a:p>
          <a:p>
            <a:pPr marL="457200" indent="-457200">
              <a:lnSpc>
                <a:spcPts val="5039"/>
              </a:lnSpc>
              <a:buFont typeface="Arial" panose="020B0604020202020204" pitchFamily="34" charset="0"/>
              <a:buChar char="•"/>
            </a:pPr>
            <a:r>
              <a:rPr lang="en-US" sz="2800" dirty="0">
                <a:solidFill>
                  <a:srgbClr val="000000"/>
                </a:solidFill>
                <a:latin typeface="Fira Sans" panose="020B0503050000020004" pitchFamily="34" charset="0"/>
              </a:rPr>
              <a:t>Empowers students with seamless access to university-related information, fostering informed decision-making and personalized </a:t>
            </a:r>
            <a:r>
              <a:rPr lang="en-US" sz="2800" dirty="0" err="1">
                <a:solidFill>
                  <a:srgbClr val="000000"/>
                </a:solidFill>
                <a:latin typeface="Fira Sans" panose="020B0503050000020004" pitchFamily="34" charset="0"/>
              </a:rPr>
              <a:t>engagemen</a:t>
            </a:r>
            <a:endParaRPr lang="en-US" sz="2800" dirty="0">
              <a:solidFill>
                <a:srgbClr val="000000"/>
              </a:solidFill>
              <a:latin typeface="Fira Sans" panose="020B0503050000020004" pitchFamily="34" charset="0"/>
            </a:endParaRPr>
          </a:p>
        </p:txBody>
      </p:sp>
      <p:pic>
        <p:nvPicPr>
          <p:cNvPr id="4" name="Picture 3" descr="A robot sitting at a desk with a computer&#10;&#10;Description automatically generated">
            <a:extLst>
              <a:ext uri="{FF2B5EF4-FFF2-40B4-BE49-F238E27FC236}">
                <a16:creationId xmlns:a16="http://schemas.microsoft.com/office/drawing/2014/main" id="{7A3F05BF-9FA6-E874-9CA1-49ADD3A3F8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96400" y="2400300"/>
            <a:ext cx="8637968" cy="5004940"/>
          </a:xfrm>
          <a:prstGeom prst="rect">
            <a:avLst/>
          </a:prstGeom>
        </p:spPr>
      </p:pic>
    </p:spTree>
    <p:extLst>
      <p:ext uri="{BB962C8B-B14F-4D97-AF65-F5344CB8AC3E}">
        <p14:creationId xmlns:p14="http://schemas.microsoft.com/office/powerpoint/2010/main" val="1977555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3427"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87528" y="0"/>
            <a:ext cx="10600467" cy="10287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9"/>
          <p:cNvSpPr txBox="1"/>
          <p:nvPr/>
        </p:nvSpPr>
        <p:spPr>
          <a:xfrm>
            <a:off x="10491019" y="342900"/>
            <a:ext cx="6934199" cy="2849868"/>
          </a:xfrm>
          <a:prstGeom prst="rect">
            <a:avLst/>
          </a:prstGeom>
        </p:spPr>
        <p:txBody>
          <a:bodyPr vert="horz" lIns="91440" tIns="45720" rIns="91440" bIns="45720" rtlCol="0" anchor="ctr">
            <a:normAutofit/>
          </a:bodyPr>
          <a:lstStyle/>
          <a:p>
            <a:pPr marL="0" lvl="0" indent="0">
              <a:lnSpc>
                <a:spcPct val="90000"/>
              </a:lnSpc>
              <a:spcBef>
                <a:spcPct val="0"/>
              </a:spcBef>
              <a:spcAft>
                <a:spcPts val="600"/>
              </a:spcAft>
            </a:pPr>
            <a:r>
              <a:rPr lang="en-US" sz="6000" spc="-84" dirty="0">
                <a:latin typeface="Fira Sans Bold" panose="020B0803050000020004" pitchFamily="34" charset="0"/>
                <a:ea typeface="+mj-ea"/>
                <a:cs typeface="+mj-cs"/>
              </a:rPr>
              <a:t>Introduction</a:t>
            </a:r>
          </a:p>
        </p:txBody>
      </p:sp>
      <p:sp>
        <p:nvSpPr>
          <p:cNvPr id="8" name="TextBox 8"/>
          <p:cNvSpPr txBox="1"/>
          <p:nvPr/>
        </p:nvSpPr>
        <p:spPr>
          <a:xfrm>
            <a:off x="10363200" y="2238553"/>
            <a:ext cx="7086599" cy="5614143"/>
          </a:xfrm>
          <a:prstGeom prst="rect">
            <a:avLst/>
          </a:prstGeom>
        </p:spPr>
        <p:txBody>
          <a:bodyPr vert="horz" lIns="91440" tIns="45720" rIns="91440" bIns="45720" rtlCol="0">
            <a:normAutofit fontScale="62500" lnSpcReduction="20000"/>
          </a:bodyPr>
          <a:lstStyle/>
          <a:p>
            <a:pPr marL="457200" indent="-457200">
              <a:lnSpc>
                <a:spcPts val="5039"/>
              </a:lnSpc>
              <a:buFont typeface="Arial" panose="020B0604020202020204" pitchFamily="34" charset="0"/>
              <a:buChar char="•"/>
            </a:pPr>
            <a:r>
              <a:rPr lang="en-US" sz="2800" dirty="0" err="1">
                <a:solidFill>
                  <a:srgbClr val="000000"/>
                </a:solidFill>
                <a:latin typeface="Fira Sans" panose="020B0503050000020004" pitchFamily="34" charset="0"/>
              </a:rPr>
              <a:t>UniBuddy</a:t>
            </a:r>
            <a:r>
              <a:rPr lang="en-US" sz="2800" dirty="0">
                <a:solidFill>
                  <a:srgbClr val="000000"/>
                </a:solidFill>
                <a:latin typeface="Fira Sans" panose="020B0503050000020004" pitchFamily="34" charset="0"/>
              </a:rPr>
              <a:t> is a sophisticated virtual assistant designed to enhance the university experience for students.</a:t>
            </a:r>
          </a:p>
          <a:p>
            <a:pPr marL="457200" indent="-457200">
              <a:lnSpc>
                <a:spcPts val="5039"/>
              </a:lnSpc>
              <a:buFont typeface="Arial" panose="020B0604020202020204" pitchFamily="34" charset="0"/>
              <a:buChar char="•"/>
            </a:pPr>
            <a:r>
              <a:rPr lang="en-US" sz="2800" dirty="0">
                <a:solidFill>
                  <a:srgbClr val="000000"/>
                </a:solidFill>
                <a:latin typeface="Fira Sans" panose="020B0503050000020004" pitchFamily="34" charset="0"/>
              </a:rPr>
              <a:t>Provide students with comprehensive access to information about universities, academic programs, and extracurricular activities.</a:t>
            </a:r>
          </a:p>
          <a:p>
            <a:pPr marL="457200" indent="-457200">
              <a:lnSpc>
                <a:spcPts val="5039"/>
              </a:lnSpc>
              <a:buFont typeface="Arial" panose="020B0604020202020204" pitchFamily="34" charset="0"/>
              <a:buChar char="•"/>
            </a:pPr>
            <a:r>
              <a:rPr lang="en-US" sz="2800" dirty="0">
                <a:solidFill>
                  <a:srgbClr val="000000"/>
                </a:solidFill>
                <a:latin typeface="Fira Sans" panose="020B0503050000020004" pitchFamily="34" charset="0"/>
              </a:rPr>
              <a:t> Leveraging advanced technologies and user-centric design principles to create an intuitive and responsive platform for navigating the complexities of university life.</a:t>
            </a:r>
          </a:p>
        </p:txBody>
      </p:sp>
      <p:pic>
        <p:nvPicPr>
          <p:cNvPr id="10" name="Picture 9" descr="A robot with a blue background&#10;&#10;Description automatically generated">
            <a:extLst>
              <a:ext uri="{FF2B5EF4-FFF2-40B4-BE49-F238E27FC236}">
                <a16:creationId xmlns:a16="http://schemas.microsoft.com/office/drawing/2014/main" id="{B75673E6-2821-1217-2DD7-91476B4350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905558"/>
            <a:ext cx="9398498" cy="5874061"/>
          </a:xfrm>
          <a:prstGeom prst="rect">
            <a:avLst/>
          </a:prstGeom>
        </p:spPr>
      </p:pic>
    </p:spTree>
    <p:extLst>
      <p:ext uri="{BB962C8B-B14F-4D97-AF65-F5344CB8AC3E}">
        <p14:creationId xmlns:p14="http://schemas.microsoft.com/office/powerpoint/2010/main" val="664645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3427"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13 Best AI Virtual Assistants to Lead Tech Innovations - LiveChatAI.com">
            <a:extLst>
              <a:ext uri="{FF2B5EF4-FFF2-40B4-BE49-F238E27FC236}">
                <a16:creationId xmlns:a16="http://schemas.microsoft.com/office/drawing/2014/main" id="{C59FDF6D-6BAE-8450-0780-F9078B837D6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158"/>
          <a:stretch/>
        </p:blipFill>
        <p:spPr bwMode="auto">
          <a:xfrm>
            <a:off x="-1492486" y="10"/>
            <a:ext cx="14504463" cy="10286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87528" y="0"/>
            <a:ext cx="10600467" cy="10287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9"/>
          <p:cNvSpPr txBox="1"/>
          <p:nvPr/>
        </p:nvSpPr>
        <p:spPr>
          <a:xfrm>
            <a:off x="10744200" y="547687"/>
            <a:ext cx="6934199" cy="2849868"/>
          </a:xfrm>
          <a:prstGeom prst="rect">
            <a:avLst/>
          </a:prstGeom>
        </p:spPr>
        <p:txBody>
          <a:bodyPr vert="horz" lIns="91440" tIns="45720" rIns="91440" bIns="45720" rtlCol="0" anchor="ctr">
            <a:normAutofit/>
          </a:bodyPr>
          <a:lstStyle/>
          <a:p>
            <a:pPr marL="0" lvl="0" indent="0">
              <a:lnSpc>
                <a:spcPct val="90000"/>
              </a:lnSpc>
              <a:spcBef>
                <a:spcPct val="0"/>
              </a:spcBef>
              <a:spcAft>
                <a:spcPts val="600"/>
              </a:spcAft>
            </a:pPr>
            <a:r>
              <a:rPr lang="en-US" sz="6000" spc="-84" dirty="0">
                <a:latin typeface="Fira Sans Bold" panose="020B0803050000020004" pitchFamily="34" charset="0"/>
                <a:ea typeface="+mj-ea"/>
                <a:cs typeface="+mj-cs"/>
              </a:rPr>
              <a:t>Offering Overview</a:t>
            </a:r>
          </a:p>
        </p:txBody>
      </p:sp>
      <p:sp>
        <p:nvSpPr>
          <p:cNvPr id="8" name="TextBox 8"/>
          <p:cNvSpPr txBox="1"/>
          <p:nvPr/>
        </p:nvSpPr>
        <p:spPr>
          <a:xfrm>
            <a:off x="10611678" y="3397555"/>
            <a:ext cx="7086599" cy="5614143"/>
          </a:xfrm>
          <a:prstGeom prst="rect">
            <a:avLst/>
          </a:prstGeom>
        </p:spPr>
        <p:txBody>
          <a:bodyPr vert="horz" lIns="91440" tIns="45720" rIns="91440" bIns="45720" rtlCol="0">
            <a:normAutofit/>
          </a:bodyPr>
          <a:lstStyle/>
          <a:p>
            <a:pPr marL="539749" lvl="1" indent="-228600">
              <a:lnSpc>
                <a:spcPct val="90000"/>
              </a:lnSpc>
              <a:spcAft>
                <a:spcPts val="600"/>
              </a:spcAft>
              <a:buFont typeface="Arial" panose="020B0604020202020204" pitchFamily="34" charset="0"/>
              <a:buChar char="•"/>
            </a:pPr>
            <a:r>
              <a:rPr lang="en-US" sz="2600" dirty="0" err="1">
                <a:latin typeface="Fira Sans Light" panose="020B0403050000020004" pitchFamily="34" charset="0"/>
              </a:rPr>
              <a:t>UniBuddy</a:t>
            </a:r>
            <a:r>
              <a:rPr lang="en-US" sz="2600" dirty="0">
                <a:latin typeface="Fira Sans Light" panose="020B0403050000020004" pitchFamily="34" charset="0"/>
              </a:rPr>
              <a:t> is an AI personal assistant services tailored specifically for students in the US. </a:t>
            </a:r>
          </a:p>
          <a:p>
            <a:pPr marL="539749" lvl="1" indent="-228600">
              <a:lnSpc>
                <a:spcPct val="90000"/>
              </a:lnSpc>
              <a:spcAft>
                <a:spcPts val="600"/>
              </a:spcAft>
              <a:buFont typeface="Arial" panose="020B0604020202020204" pitchFamily="34" charset="0"/>
              <a:buChar char="•"/>
            </a:pPr>
            <a:r>
              <a:rPr lang="en-US" sz="2600" dirty="0">
                <a:latin typeface="Fira Sans Light" panose="020B0403050000020004" pitchFamily="34" charset="0"/>
              </a:rPr>
              <a:t>This service encompasses a comprehensive approach to academic support, including study skills, time management, and emotional assistance.</a:t>
            </a:r>
          </a:p>
          <a:p>
            <a:pPr marL="539749" lvl="1" indent="-228600">
              <a:lnSpc>
                <a:spcPct val="90000"/>
              </a:lnSpc>
              <a:spcAft>
                <a:spcPts val="600"/>
              </a:spcAft>
              <a:buFont typeface="Arial" panose="020B0604020202020204" pitchFamily="34" charset="0"/>
              <a:buChar char="•"/>
            </a:pPr>
            <a:r>
              <a:rPr lang="en-US" sz="2600" dirty="0" err="1">
                <a:latin typeface="Fira Sans Light" panose="020B0403050000020004" pitchFamily="34" charset="0"/>
              </a:rPr>
              <a:t>UniBuddy</a:t>
            </a:r>
            <a:r>
              <a:rPr lang="en-US" sz="2600" dirty="0">
                <a:latin typeface="Fira Sans Light" panose="020B0403050000020004" pitchFamily="34" charset="0"/>
              </a:rPr>
              <a:t> aims to bridge the gap between students and academic success by providing holistic guidance and personalized assistance to navigate through their educational journey effectively.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3427"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87528" y="0"/>
            <a:ext cx="10600467" cy="10287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9"/>
          <p:cNvSpPr txBox="1"/>
          <p:nvPr/>
        </p:nvSpPr>
        <p:spPr>
          <a:xfrm>
            <a:off x="10439400" y="1562100"/>
            <a:ext cx="6934199" cy="2849868"/>
          </a:xfrm>
          <a:prstGeom prst="rect">
            <a:avLst/>
          </a:prstGeom>
        </p:spPr>
        <p:txBody>
          <a:bodyPr vert="horz" lIns="91440" tIns="45720" rIns="91440" bIns="45720" rtlCol="0" anchor="ctr">
            <a:normAutofit/>
          </a:bodyPr>
          <a:lstStyle/>
          <a:p>
            <a:pPr marL="0" lvl="0" indent="0">
              <a:lnSpc>
                <a:spcPct val="90000"/>
              </a:lnSpc>
              <a:spcBef>
                <a:spcPct val="0"/>
              </a:spcBef>
              <a:spcAft>
                <a:spcPts val="600"/>
              </a:spcAft>
            </a:pPr>
            <a:r>
              <a:rPr lang="en-US" sz="6000" spc="-84" dirty="0">
                <a:latin typeface="Fira Sans Bold" panose="020B0803050000020004" pitchFamily="34" charset="0"/>
                <a:ea typeface="+mj-ea"/>
                <a:cs typeface="+mj-cs"/>
              </a:rPr>
              <a:t>Team Contribution</a:t>
            </a:r>
          </a:p>
        </p:txBody>
      </p:sp>
      <p:sp>
        <p:nvSpPr>
          <p:cNvPr id="8" name="TextBox 8"/>
          <p:cNvSpPr txBox="1"/>
          <p:nvPr/>
        </p:nvSpPr>
        <p:spPr>
          <a:xfrm>
            <a:off x="10611678" y="3397555"/>
            <a:ext cx="7086599" cy="5614143"/>
          </a:xfrm>
          <a:prstGeom prst="rect">
            <a:avLst/>
          </a:prstGeom>
        </p:spPr>
        <p:txBody>
          <a:bodyPr vert="horz" lIns="91440" tIns="45720" rIns="91440" bIns="45720" rtlCol="0">
            <a:normAutofit/>
          </a:bodyPr>
          <a:lstStyle/>
          <a:p>
            <a:pPr>
              <a:lnSpc>
                <a:spcPct val="150000"/>
              </a:lnSpc>
              <a:spcAft>
                <a:spcPts val="600"/>
              </a:spcAft>
            </a:pPr>
            <a:r>
              <a:rPr lang="en-US" sz="2800" dirty="0"/>
              <a:t>Deepak </a:t>
            </a:r>
            <a:r>
              <a:rPr lang="en-US" sz="2800" dirty="0" err="1"/>
              <a:t>Ayyasamy</a:t>
            </a:r>
            <a:r>
              <a:rPr lang="en-US" sz="2800" dirty="0"/>
              <a:t>: Machine Learning Development</a:t>
            </a:r>
          </a:p>
          <a:p>
            <a:pPr indent="-228600">
              <a:lnSpc>
                <a:spcPct val="150000"/>
              </a:lnSpc>
              <a:spcAft>
                <a:spcPts val="600"/>
              </a:spcAft>
              <a:buFont typeface="Arial" panose="020B0604020202020204" pitchFamily="34" charset="0"/>
              <a:buChar char="•"/>
            </a:pPr>
            <a:r>
              <a:rPr lang="en-US" sz="2800" dirty="0">
                <a:effectLst/>
              </a:rPr>
              <a:t>Ingestion Module Development</a:t>
            </a:r>
            <a:endParaRPr lang="en-US" sz="2800" dirty="0"/>
          </a:p>
          <a:p>
            <a:pPr indent="-228600">
              <a:lnSpc>
                <a:spcPct val="150000"/>
              </a:lnSpc>
              <a:spcAft>
                <a:spcPts val="600"/>
              </a:spcAft>
              <a:buFont typeface="Arial" panose="020B0604020202020204" pitchFamily="34" charset="0"/>
              <a:buChar char="•"/>
            </a:pPr>
            <a:r>
              <a:rPr lang="en-US" sz="2800" dirty="0">
                <a:effectLst/>
              </a:rPr>
              <a:t>Local</a:t>
            </a:r>
            <a:r>
              <a:rPr lang="en-US" sz="2800" spc="-5" dirty="0">
                <a:effectLst/>
              </a:rPr>
              <a:t> </a:t>
            </a:r>
            <a:r>
              <a:rPr lang="en-US" sz="2800" dirty="0">
                <a:effectLst/>
              </a:rPr>
              <a:t>GPT Module </a:t>
            </a:r>
            <a:r>
              <a:rPr lang="en-US" sz="2800" spc="-10" dirty="0">
                <a:effectLst/>
              </a:rPr>
              <a:t>Development</a:t>
            </a:r>
          </a:p>
          <a:p>
            <a:pPr indent="-228600">
              <a:lnSpc>
                <a:spcPct val="150000"/>
              </a:lnSpc>
              <a:spcAft>
                <a:spcPts val="600"/>
              </a:spcAft>
              <a:buFont typeface="Arial" panose="020B0604020202020204" pitchFamily="34" charset="0"/>
              <a:buChar char="•"/>
            </a:pPr>
            <a:r>
              <a:rPr lang="en-US" sz="2800" dirty="0">
                <a:effectLst/>
              </a:rPr>
              <a:t>Code</a:t>
            </a:r>
            <a:r>
              <a:rPr lang="en-US" sz="2800" spc="-5" dirty="0">
                <a:effectLst/>
              </a:rPr>
              <a:t> </a:t>
            </a:r>
            <a:r>
              <a:rPr lang="en-US" sz="2800" dirty="0">
                <a:effectLst/>
              </a:rPr>
              <a:t>Refinement</a:t>
            </a:r>
            <a:r>
              <a:rPr lang="en-US" sz="2800" spc="-5" dirty="0">
                <a:effectLst/>
              </a:rPr>
              <a:t> </a:t>
            </a:r>
            <a:r>
              <a:rPr lang="en-US" sz="2800" dirty="0">
                <a:effectLst/>
              </a:rPr>
              <a:t>and</a:t>
            </a:r>
            <a:r>
              <a:rPr lang="en-US" sz="2800" spc="-5" dirty="0">
                <a:effectLst/>
              </a:rPr>
              <a:t> </a:t>
            </a:r>
            <a:r>
              <a:rPr lang="en-US" sz="2800" spc="-10" dirty="0">
                <a:effectLst/>
              </a:rPr>
              <a:t>Documentation</a:t>
            </a:r>
          </a:p>
          <a:p>
            <a:pPr>
              <a:lnSpc>
                <a:spcPct val="150000"/>
              </a:lnSpc>
              <a:spcAft>
                <a:spcPts val="600"/>
              </a:spcAft>
            </a:pPr>
            <a:r>
              <a:rPr lang="en-US" sz="2800" spc="-10" dirty="0">
                <a:effectLst/>
              </a:rPr>
              <a:t>GitHub</a:t>
            </a:r>
            <a:r>
              <a:rPr lang="en-US" sz="2800" spc="-10" dirty="0">
                <a:effectLst/>
                <a:latin typeface="Fira Sans" panose="020B0503050000020004" pitchFamily="34" charset="0"/>
              </a:rPr>
              <a:t>: </a:t>
            </a:r>
            <a:r>
              <a:rPr lang="en-IN" sz="1800" u="sng" kern="0" dirty="0">
                <a:solidFill>
                  <a:srgbClr val="0563C1"/>
                </a:solidFill>
                <a:effectLst/>
                <a:latin typeface="Fira Sans" panose="020B0503050000020004" pitchFamily="34" charset="0"/>
                <a:ea typeface="Calibri" panose="020F0502020204030204" pitchFamily="34" charset="0"/>
                <a:cs typeface="Gautami" panose="020B0502040204020203" pitchFamily="34" charset="0"/>
                <a:hlinkClick r:id="rId2"/>
              </a:rPr>
              <a:t>https://github.com/TarunSiga/DSCapstoneProject/tree/DeepakAyyasamy</a:t>
            </a:r>
            <a:endParaRPr lang="en-US" sz="2800" dirty="0">
              <a:effectLst/>
              <a:latin typeface="Fira Sans" panose="020B0503050000020004" pitchFamily="34" charset="0"/>
            </a:endParaRPr>
          </a:p>
        </p:txBody>
      </p:sp>
      <p:pic>
        <p:nvPicPr>
          <p:cNvPr id="3" name="Picture 2" descr="A person and person standing next to a computer screen&#10;&#10;Description automatically generated">
            <a:extLst>
              <a:ext uri="{FF2B5EF4-FFF2-40B4-BE49-F238E27FC236}">
                <a16:creationId xmlns:a16="http://schemas.microsoft.com/office/drawing/2014/main" id="{89719B11-7FA6-406E-8FD6-8B87178888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4" y="876300"/>
            <a:ext cx="11194225" cy="7467600"/>
          </a:xfrm>
          <a:prstGeom prst="rect">
            <a:avLst/>
          </a:prstGeom>
        </p:spPr>
      </p:pic>
    </p:spTree>
    <p:extLst>
      <p:ext uri="{BB962C8B-B14F-4D97-AF65-F5344CB8AC3E}">
        <p14:creationId xmlns:p14="http://schemas.microsoft.com/office/powerpoint/2010/main" val="3552022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3427"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87528" y="0"/>
            <a:ext cx="10600467" cy="10287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9"/>
          <p:cNvSpPr txBox="1"/>
          <p:nvPr/>
        </p:nvSpPr>
        <p:spPr>
          <a:xfrm>
            <a:off x="10439400" y="1562100"/>
            <a:ext cx="6934199" cy="2849868"/>
          </a:xfrm>
          <a:prstGeom prst="rect">
            <a:avLst/>
          </a:prstGeom>
        </p:spPr>
        <p:txBody>
          <a:bodyPr vert="horz" lIns="91440" tIns="45720" rIns="91440" bIns="45720" rtlCol="0" anchor="ctr">
            <a:normAutofit/>
          </a:bodyPr>
          <a:lstStyle/>
          <a:p>
            <a:pPr marL="0" lvl="0" indent="0">
              <a:lnSpc>
                <a:spcPct val="90000"/>
              </a:lnSpc>
              <a:spcBef>
                <a:spcPct val="0"/>
              </a:spcBef>
              <a:spcAft>
                <a:spcPts val="600"/>
              </a:spcAft>
            </a:pPr>
            <a:r>
              <a:rPr lang="en-US" sz="6000" spc="-84" dirty="0">
                <a:latin typeface="Fira Sans Bold" panose="020B0803050000020004" pitchFamily="34" charset="0"/>
                <a:ea typeface="+mj-ea"/>
                <a:cs typeface="+mj-cs"/>
              </a:rPr>
              <a:t>Team Contribution</a:t>
            </a:r>
          </a:p>
        </p:txBody>
      </p:sp>
      <p:sp>
        <p:nvSpPr>
          <p:cNvPr id="8" name="TextBox 8"/>
          <p:cNvSpPr txBox="1"/>
          <p:nvPr/>
        </p:nvSpPr>
        <p:spPr>
          <a:xfrm>
            <a:off x="10611678" y="3397555"/>
            <a:ext cx="7086599" cy="5614143"/>
          </a:xfrm>
          <a:prstGeom prst="rect">
            <a:avLst/>
          </a:prstGeom>
        </p:spPr>
        <p:txBody>
          <a:bodyPr vert="horz" lIns="91440" tIns="45720" rIns="91440" bIns="45720" rtlCol="0">
            <a:normAutofit fontScale="70000" lnSpcReduction="20000"/>
          </a:bodyPr>
          <a:lstStyle/>
          <a:p>
            <a:pPr>
              <a:lnSpc>
                <a:spcPct val="150000"/>
              </a:lnSpc>
              <a:spcAft>
                <a:spcPts val="600"/>
              </a:spcAft>
            </a:pPr>
            <a:r>
              <a:rPr lang="en-US" sz="2800" dirty="0">
                <a:latin typeface="Fira Sans" panose="020B0503050000020004" pitchFamily="34" charset="0"/>
              </a:rPr>
              <a:t>Tarun Siga: Front End Development</a:t>
            </a:r>
          </a:p>
          <a:p>
            <a:pPr indent="-228600">
              <a:lnSpc>
                <a:spcPct val="150000"/>
              </a:lnSpc>
              <a:spcAft>
                <a:spcPts val="600"/>
              </a:spcAft>
              <a:buFont typeface="Arial" panose="020B0604020202020204" pitchFamily="34" charset="0"/>
              <a:buChar char="•"/>
            </a:pPr>
            <a:r>
              <a:rPr lang="en-US" sz="2800" dirty="0">
                <a:effectLst/>
                <a:latin typeface="Fira Sans" panose="020B0503050000020004" pitchFamily="34" charset="0"/>
              </a:rPr>
              <a:t>User Profile Management</a:t>
            </a:r>
          </a:p>
          <a:p>
            <a:pPr indent="-228600">
              <a:lnSpc>
                <a:spcPct val="150000"/>
              </a:lnSpc>
              <a:spcAft>
                <a:spcPts val="600"/>
              </a:spcAft>
              <a:buFont typeface="Arial" panose="020B0604020202020204" pitchFamily="34" charset="0"/>
              <a:buChar char="•"/>
            </a:pPr>
            <a:r>
              <a:rPr lang="en-US" sz="2800" dirty="0">
                <a:latin typeface="Fira Sans" panose="020B0503050000020004" pitchFamily="34" charset="0"/>
              </a:rPr>
              <a:t>Worked on collecting the catalogues, processing the data, and created embeddings.</a:t>
            </a:r>
          </a:p>
          <a:p>
            <a:pPr indent="-228600">
              <a:lnSpc>
                <a:spcPct val="150000"/>
              </a:lnSpc>
              <a:spcAft>
                <a:spcPts val="600"/>
              </a:spcAft>
              <a:buFont typeface="Arial" panose="020B0604020202020204" pitchFamily="34" charset="0"/>
              <a:buChar char="•"/>
            </a:pPr>
            <a:r>
              <a:rPr lang="en-US" sz="2800" dirty="0">
                <a:effectLst/>
                <a:latin typeface="Fira Sans" panose="020B0503050000020004" pitchFamily="34" charset="0"/>
              </a:rPr>
              <a:t>Improved chat experience</a:t>
            </a:r>
            <a:endParaRPr lang="en-US" sz="2800" spc="-10" dirty="0">
              <a:effectLst/>
              <a:latin typeface="Fira Sans" panose="020B0503050000020004" pitchFamily="34" charset="0"/>
            </a:endParaRPr>
          </a:p>
          <a:p>
            <a:pPr indent="-228600">
              <a:lnSpc>
                <a:spcPct val="150000"/>
              </a:lnSpc>
              <a:spcAft>
                <a:spcPts val="600"/>
              </a:spcAft>
              <a:buFont typeface="Arial" panose="020B0604020202020204" pitchFamily="34" charset="0"/>
              <a:buChar char="•"/>
            </a:pPr>
            <a:r>
              <a:rPr lang="en-US" sz="2800" dirty="0">
                <a:effectLst/>
                <a:latin typeface="Fira Sans" panose="020B0503050000020004" pitchFamily="34" charset="0"/>
              </a:rPr>
              <a:t>Scalability and performance optimization</a:t>
            </a:r>
          </a:p>
          <a:p>
            <a:pPr indent="-228600">
              <a:lnSpc>
                <a:spcPct val="150000"/>
              </a:lnSpc>
              <a:spcAft>
                <a:spcPts val="600"/>
              </a:spcAft>
              <a:buFont typeface="Arial" panose="020B0604020202020204" pitchFamily="34" charset="0"/>
              <a:buChar char="•"/>
            </a:pPr>
            <a:r>
              <a:rPr lang="en-US" sz="2800" dirty="0">
                <a:latin typeface="Fira Sans" panose="020B0503050000020004" pitchFamily="34" charset="0"/>
              </a:rPr>
              <a:t>Streamlined export options</a:t>
            </a:r>
          </a:p>
          <a:p>
            <a:pPr indent="-228600">
              <a:lnSpc>
                <a:spcPct val="150000"/>
              </a:lnSpc>
              <a:spcAft>
                <a:spcPts val="600"/>
              </a:spcAft>
              <a:buFont typeface="Arial" panose="020B0604020202020204" pitchFamily="34" charset="0"/>
              <a:buChar char="•"/>
            </a:pPr>
            <a:r>
              <a:rPr lang="en-US" sz="2800" dirty="0">
                <a:effectLst/>
                <a:latin typeface="Fira Sans" panose="020B0503050000020004" pitchFamily="34" charset="0"/>
              </a:rPr>
              <a:t>Responsive Design</a:t>
            </a:r>
          </a:p>
          <a:p>
            <a:pPr indent="-228600">
              <a:lnSpc>
                <a:spcPct val="150000"/>
              </a:lnSpc>
              <a:spcAft>
                <a:spcPts val="600"/>
              </a:spcAft>
              <a:buFont typeface="Arial" panose="020B0604020202020204" pitchFamily="34" charset="0"/>
              <a:buChar char="•"/>
            </a:pPr>
            <a:r>
              <a:rPr lang="en-US" sz="2800" dirty="0">
                <a:effectLst/>
                <a:latin typeface="Fira Sans" panose="020B0503050000020004" pitchFamily="34" charset="0"/>
              </a:rPr>
              <a:t>Worked on the evaluation of different kinds of large language models (GPT 3.5, Gemini, and Perplexity)  and compared with </a:t>
            </a:r>
            <a:r>
              <a:rPr lang="en-US" sz="2800" dirty="0" err="1">
                <a:effectLst/>
                <a:latin typeface="Fira Sans" panose="020B0503050000020004" pitchFamily="34" charset="0"/>
              </a:rPr>
              <a:t>UniBuddy</a:t>
            </a:r>
            <a:endParaRPr lang="en-US" sz="2800" dirty="0">
              <a:effectLst/>
              <a:latin typeface="Fira Sans" panose="020B0503050000020004" pitchFamily="34" charset="0"/>
            </a:endParaRPr>
          </a:p>
          <a:p>
            <a:pPr indent="-228600">
              <a:lnSpc>
                <a:spcPct val="150000"/>
              </a:lnSpc>
              <a:spcAft>
                <a:spcPts val="600"/>
              </a:spcAft>
              <a:buFont typeface="Arial" panose="020B0604020202020204" pitchFamily="34" charset="0"/>
              <a:buChar char="•"/>
            </a:pPr>
            <a:r>
              <a:rPr lang="en-US" sz="2800" dirty="0">
                <a:latin typeface="Fira Sans" panose="020B0503050000020004" pitchFamily="34" charset="0"/>
              </a:rPr>
              <a:t>GitHub: </a:t>
            </a:r>
            <a:r>
              <a:rPr lang="en-IN" sz="1800" dirty="0">
                <a:effectLst/>
                <a:latin typeface="Fira Sans" panose="020B0503050000020004" pitchFamily="34" charset="0"/>
                <a:ea typeface="Calibri" panose="020F0502020204030204" pitchFamily="34" charset="0"/>
                <a:cs typeface="Gautami" panose="020B0502040204020203" pitchFamily="34" charset="0"/>
              </a:rPr>
              <a:t> </a:t>
            </a:r>
            <a:r>
              <a:rPr lang="en-US" sz="1800" u="sng" dirty="0">
                <a:solidFill>
                  <a:srgbClr val="0563C1"/>
                </a:solidFill>
                <a:effectLst/>
                <a:latin typeface="Fira Sans" panose="020B0503050000020004" pitchFamily="34" charset="0"/>
                <a:ea typeface="Calibri" panose="020F0502020204030204" pitchFamily="34" charset="0"/>
                <a:cs typeface="Gautami" panose="020B0502040204020203" pitchFamily="34" charset="0"/>
                <a:hlinkClick r:id="rId2"/>
              </a:rPr>
              <a:t>https://github.com/TarunSiga/DSCapstoneProject/tree/TarunSiga</a:t>
            </a:r>
            <a:endParaRPr lang="en-IN" sz="1800" dirty="0">
              <a:effectLst/>
              <a:latin typeface="Fira Sans" panose="020B0503050000020004" pitchFamily="34" charset="0"/>
              <a:ea typeface="Calibri" panose="020F0502020204030204" pitchFamily="34" charset="0"/>
              <a:cs typeface="Gautami" panose="020B0502040204020203" pitchFamily="34" charset="0"/>
            </a:endParaRPr>
          </a:p>
          <a:p>
            <a:pPr indent="-228600">
              <a:lnSpc>
                <a:spcPct val="150000"/>
              </a:lnSpc>
              <a:spcAft>
                <a:spcPts val="600"/>
              </a:spcAft>
              <a:buFont typeface="Arial" panose="020B0604020202020204" pitchFamily="34" charset="0"/>
              <a:buChar char="•"/>
            </a:pPr>
            <a:endParaRPr lang="en-US" sz="2800" dirty="0">
              <a:effectLst/>
              <a:latin typeface="Fira Sans" panose="020B0503050000020004" pitchFamily="34" charset="0"/>
            </a:endParaRPr>
          </a:p>
        </p:txBody>
      </p:sp>
      <p:pic>
        <p:nvPicPr>
          <p:cNvPr id="4" name="Picture 3" descr="A group of people sitting at a table with a light bulb above them&#10;&#10;Description automatically generated">
            <a:extLst>
              <a:ext uri="{FF2B5EF4-FFF2-40B4-BE49-F238E27FC236}">
                <a16:creationId xmlns:a16="http://schemas.microsoft.com/office/drawing/2014/main" id="{C4CC1B5C-3B44-38DE-E6B8-7F71EE0DFD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600" y="2209800"/>
            <a:ext cx="8801100" cy="5867400"/>
          </a:xfrm>
          <a:prstGeom prst="rect">
            <a:avLst/>
          </a:prstGeom>
        </p:spPr>
      </p:pic>
    </p:spTree>
    <p:extLst>
      <p:ext uri="{BB962C8B-B14F-4D97-AF65-F5344CB8AC3E}">
        <p14:creationId xmlns:p14="http://schemas.microsoft.com/office/powerpoint/2010/main" val="3765853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8283427"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87528" y="0"/>
            <a:ext cx="10600467" cy="10287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9"/>
          <p:cNvSpPr txBox="1"/>
          <p:nvPr/>
        </p:nvSpPr>
        <p:spPr>
          <a:xfrm>
            <a:off x="10290670" y="803916"/>
            <a:ext cx="6934199" cy="2849868"/>
          </a:xfrm>
          <a:prstGeom prst="rect">
            <a:avLst/>
          </a:prstGeom>
        </p:spPr>
        <p:txBody>
          <a:bodyPr vert="horz" lIns="91440" tIns="45720" rIns="91440" bIns="45720" rtlCol="0" anchor="ctr">
            <a:normAutofit/>
          </a:bodyPr>
          <a:lstStyle/>
          <a:p>
            <a:pPr marL="0" lvl="0" indent="0">
              <a:lnSpc>
                <a:spcPct val="90000"/>
              </a:lnSpc>
              <a:spcBef>
                <a:spcPct val="0"/>
              </a:spcBef>
              <a:spcAft>
                <a:spcPts val="600"/>
              </a:spcAft>
            </a:pPr>
            <a:r>
              <a:rPr lang="en-US" sz="6000" spc="-84" dirty="0">
                <a:latin typeface="Fira Sans Bold" panose="020B0803050000020004" pitchFamily="34" charset="0"/>
                <a:ea typeface="+mj-ea"/>
                <a:cs typeface="+mj-cs"/>
              </a:rPr>
              <a:t>Team Contribution</a:t>
            </a:r>
          </a:p>
        </p:txBody>
      </p:sp>
      <p:sp>
        <p:nvSpPr>
          <p:cNvPr id="8" name="TextBox 8"/>
          <p:cNvSpPr txBox="1"/>
          <p:nvPr/>
        </p:nvSpPr>
        <p:spPr>
          <a:xfrm>
            <a:off x="10058400" y="2628901"/>
            <a:ext cx="7639877" cy="6382798"/>
          </a:xfrm>
          <a:prstGeom prst="rect">
            <a:avLst/>
          </a:prstGeom>
        </p:spPr>
        <p:txBody>
          <a:bodyPr vert="horz" lIns="91440" tIns="45720" rIns="91440" bIns="45720" rtlCol="0">
            <a:normAutofit fontScale="85000" lnSpcReduction="20000"/>
          </a:bodyPr>
          <a:lstStyle/>
          <a:p>
            <a:pPr>
              <a:lnSpc>
                <a:spcPct val="150000"/>
              </a:lnSpc>
              <a:spcAft>
                <a:spcPts val="600"/>
              </a:spcAft>
            </a:pPr>
            <a:r>
              <a:rPr lang="en-US" sz="2800" dirty="0">
                <a:latin typeface="Fira Sans" panose="020B0503050000020004" pitchFamily="34" charset="0"/>
              </a:rPr>
              <a:t>Sai Karthik </a:t>
            </a:r>
            <a:r>
              <a:rPr lang="en-US" sz="2800" dirty="0" err="1">
                <a:latin typeface="Fira Sans" panose="020B0503050000020004" pitchFamily="34" charset="0"/>
              </a:rPr>
              <a:t>Naladala</a:t>
            </a:r>
            <a:r>
              <a:rPr lang="en-US" sz="2800" dirty="0">
                <a:latin typeface="Fira Sans" panose="020B0503050000020004" pitchFamily="34" charset="0"/>
              </a:rPr>
              <a:t>: Back End Development</a:t>
            </a:r>
          </a:p>
          <a:p>
            <a:pPr marL="342900" lvl="0" indent="-342900" algn="just">
              <a:lnSpc>
                <a:spcPct val="200000"/>
              </a:lnSpc>
              <a:spcBef>
                <a:spcPts val="690"/>
              </a:spcBef>
              <a:buFont typeface="Wingdings" panose="05000000000000000000" pitchFamily="2" charset="2"/>
              <a:buChar char=""/>
              <a:tabLst>
                <a:tab pos="520065" algn="l"/>
              </a:tabLst>
            </a:pPr>
            <a:r>
              <a:rPr lang="en-US" sz="1800" spc="0" dirty="0">
                <a:effectLst/>
                <a:latin typeface="Fira Sans" panose="020B0503050000020004" pitchFamily="34" charset="0"/>
                <a:ea typeface="Wingdings" panose="05000000000000000000" pitchFamily="2" charset="2"/>
                <a:cs typeface="Wingdings" panose="05000000000000000000" pitchFamily="2" charset="2"/>
              </a:rPr>
              <a:t>Integrates</a:t>
            </a:r>
            <a:r>
              <a:rPr lang="en-US" sz="1800" spc="-10"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Firebase</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authentication</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for</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user</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registration</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and </a:t>
            </a:r>
            <a:r>
              <a:rPr lang="en-US" sz="1800" spc="-10" dirty="0">
                <a:effectLst/>
                <a:latin typeface="Fira Sans" panose="020B0503050000020004" pitchFamily="34" charset="0"/>
                <a:ea typeface="Wingdings" panose="05000000000000000000" pitchFamily="2" charset="2"/>
                <a:cs typeface="Wingdings" panose="05000000000000000000" pitchFamily="2" charset="2"/>
              </a:rPr>
              <a:t>login.</a:t>
            </a:r>
          </a:p>
          <a:p>
            <a:pPr marL="342900" lvl="0" indent="-342900" algn="just">
              <a:lnSpc>
                <a:spcPct val="200000"/>
              </a:lnSpc>
              <a:spcBef>
                <a:spcPts val="690"/>
              </a:spcBef>
              <a:buFont typeface="Wingdings" panose="05000000000000000000" pitchFamily="2" charset="2"/>
              <a:buChar char=""/>
              <a:tabLst>
                <a:tab pos="520065" algn="l"/>
              </a:tabLst>
            </a:pPr>
            <a:r>
              <a:rPr lang="en-US" sz="1800" spc="0" dirty="0">
                <a:effectLst/>
                <a:latin typeface="Fira Sans" panose="020B0503050000020004" pitchFamily="34" charset="0"/>
                <a:ea typeface="Wingdings" panose="05000000000000000000" pitchFamily="2" charset="2"/>
                <a:cs typeface="Wingdings" panose="05000000000000000000" pitchFamily="2" charset="2"/>
              </a:rPr>
              <a:t>Integrates</a:t>
            </a:r>
            <a:r>
              <a:rPr lang="en-US" sz="1800" spc="-10"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Firebase</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authentication</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for</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user</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registration</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and </a:t>
            </a:r>
            <a:r>
              <a:rPr lang="en-US" sz="1800" spc="-10" dirty="0">
                <a:effectLst/>
                <a:latin typeface="Fira Sans" panose="020B0503050000020004" pitchFamily="34" charset="0"/>
                <a:ea typeface="Wingdings" panose="05000000000000000000" pitchFamily="2" charset="2"/>
                <a:cs typeface="Wingdings" panose="05000000000000000000" pitchFamily="2" charset="2"/>
              </a:rPr>
              <a:t>login.</a:t>
            </a:r>
            <a:endParaRPr lang="en-IN" sz="1800" spc="0" dirty="0">
              <a:effectLst/>
              <a:latin typeface="Fira Sans" panose="020B0503050000020004" pitchFamily="34" charset="0"/>
              <a:ea typeface="Wingdings" panose="05000000000000000000" pitchFamily="2" charset="2"/>
              <a:cs typeface="Wingdings" panose="05000000000000000000" pitchFamily="2" charset="2"/>
            </a:endParaRPr>
          </a:p>
          <a:p>
            <a:pPr marL="342900" lvl="0" indent="-342900" algn="just">
              <a:lnSpc>
                <a:spcPct val="200000"/>
              </a:lnSpc>
              <a:spcBef>
                <a:spcPts val="685"/>
              </a:spcBef>
              <a:buFont typeface="Wingdings" panose="05000000000000000000" pitchFamily="2" charset="2"/>
              <a:buChar char=""/>
              <a:tabLst>
                <a:tab pos="520065" algn="l"/>
              </a:tabLst>
            </a:pPr>
            <a:r>
              <a:rPr lang="en-US" sz="1800" spc="0" dirty="0">
                <a:effectLst/>
                <a:latin typeface="Fira Sans" panose="020B0503050000020004" pitchFamily="34" charset="0"/>
                <a:ea typeface="Wingdings" panose="05000000000000000000" pitchFamily="2" charset="2"/>
                <a:cs typeface="Wingdings" panose="05000000000000000000" pitchFamily="2" charset="2"/>
              </a:rPr>
              <a:t>Provides</a:t>
            </a:r>
            <a:r>
              <a:rPr lang="en-US" sz="1800" spc="-1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functionality</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to</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switch</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between</a:t>
            </a:r>
            <a:r>
              <a:rPr lang="en-US" sz="1800" spc="-10"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the</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login</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and</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registration</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10" dirty="0">
                <a:effectLst/>
                <a:latin typeface="Fira Sans" panose="020B0503050000020004" pitchFamily="34" charset="0"/>
                <a:ea typeface="Wingdings" panose="05000000000000000000" pitchFamily="2" charset="2"/>
                <a:cs typeface="Wingdings" panose="05000000000000000000" pitchFamily="2" charset="2"/>
              </a:rPr>
              <a:t>forms.</a:t>
            </a:r>
            <a:endParaRPr lang="en-IN" sz="1800" spc="0" dirty="0">
              <a:effectLst/>
              <a:latin typeface="Fira Sans" panose="020B0503050000020004" pitchFamily="34" charset="0"/>
              <a:ea typeface="Wingdings" panose="05000000000000000000" pitchFamily="2" charset="2"/>
              <a:cs typeface="Wingdings" panose="05000000000000000000" pitchFamily="2" charset="2"/>
            </a:endParaRPr>
          </a:p>
          <a:p>
            <a:pPr marL="342900" lvl="0" indent="-342900" algn="just">
              <a:lnSpc>
                <a:spcPct val="200000"/>
              </a:lnSpc>
              <a:spcBef>
                <a:spcPts val="690"/>
              </a:spcBef>
              <a:buFont typeface="Wingdings" panose="05000000000000000000" pitchFamily="2" charset="2"/>
              <a:buChar char=""/>
              <a:tabLst>
                <a:tab pos="520065" algn="l"/>
              </a:tabLst>
            </a:pPr>
            <a:r>
              <a:rPr lang="en-US" sz="1800" spc="0" dirty="0">
                <a:effectLst/>
                <a:latin typeface="Fira Sans" panose="020B0503050000020004" pitchFamily="34" charset="0"/>
                <a:ea typeface="Wingdings" panose="05000000000000000000" pitchFamily="2" charset="2"/>
                <a:cs typeface="Wingdings" panose="05000000000000000000" pitchFamily="2" charset="2"/>
              </a:rPr>
              <a:t>Integrates</a:t>
            </a:r>
            <a:r>
              <a:rPr lang="en-US" sz="1800" spc="-10"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Firebase</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err="1">
                <a:effectLst/>
                <a:latin typeface="Fira Sans" panose="020B0503050000020004" pitchFamily="34" charset="0"/>
                <a:ea typeface="Wingdings" panose="05000000000000000000" pitchFamily="2" charset="2"/>
                <a:cs typeface="Wingdings" panose="05000000000000000000" pitchFamily="2" charset="2"/>
              </a:rPr>
              <a:t>Firestore</a:t>
            </a:r>
            <a:r>
              <a:rPr lang="en-US" sz="1800" spc="0" dirty="0">
                <a:effectLst/>
                <a:latin typeface="Fira Sans" panose="020B0503050000020004" pitchFamily="34" charset="0"/>
                <a:ea typeface="Wingdings" panose="05000000000000000000" pitchFamily="2" charset="2"/>
                <a:cs typeface="Wingdings" panose="05000000000000000000" pitchFamily="2" charset="2"/>
              </a:rPr>
              <a:t> for</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storing</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chat </a:t>
            </a:r>
            <a:r>
              <a:rPr lang="en-US" sz="1800" spc="-10" dirty="0">
                <a:effectLst/>
                <a:latin typeface="Fira Sans" panose="020B0503050000020004" pitchFamily="34" charset="0"/>
                <a:ea typeface="Wingdings" panose="05000000000000000000" pitchFamily="2" charset="2"/>
                <a:cs typeface="Wingdings" panose="05000000000000000000" pitchFamily="2" charset="2"/>
              </a:rPr>
              <a:t>history.</a:t>
            </a:r>
            <a:endParaRPr lang="en-IN" sz="1800" spc="0" dirty="0">
              <a:effectLst/>
              <a:latin typeface="Fira Sans" panose="020B0503050000020004" pitchFamily="34" charset="0"/>
              <a:ea typeface="Wingdings" panose="05000000000000000000" pitchFamily="2" charset="2"/>
              <a:cs typeface="Wingdings" panose="05000000000000000000" pitchFamily="2" charset="2"/>
            </a:endParaRPr>
          </a:p>
          <a:p>
            <a:pPr marL="342900" lvl="0" indent="-342900" algn="just">
              <a:lnSpc>
                <a:spcPct val="200000"/>
              </a:lnSpc>
              <a:spcBef>
                <a:spcPts val="690"/>
              </a:spcBef>
              <a:buFont typeface="Wingdings" panose="05000000000000000000" pitchFamily="2" charset="2"/>
              <a:buChar char=""/>
              <a:tabLst>
                <a:tab pos="520065" algn="l"/>
              </a:tabLst>
            </a:pPr>
            <a:r>
              <a:rPr lang="en-US" sz="1800" spc="0" dirty="0">
                <a:effectLst/>
                <a:latin typeface="Fira Sans" panose="020B0503050000020004" pitchFamily="34" charset="0"/>
                <a:ea typeface="Wingdings" panose="05000000000000000000" pitchFamily="2" charset="2"/>
                <a:cs typeface="Wingdings" panose="05000000000000000000" pitchFamily="2" charset="2"/>
              </a:rPr>
              <a:t>Implements</a:t>
            </a:r>
            <a:r>
              <a:rPr lang="en-US" sz="1800" spc="-10"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speech</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recognition</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using</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the </a:t>
            </a:r>
            <a:r>
              <a:rPr lang="en-US" sz="1800" spc="0" dirty="0" err="1">
                <a:effectLst/>
                <a:latin typeface="Fira Sans" panose="020B0503050000020004" pitchFamily="34" charset="0"/>
                <a:ea typeface="Wingdings" panose="05000000000000000000" pitchFamily="2" charset="2"/>
                <a:cs typeface="Wingdings" panose="05000000000000000000" pitchFamily="2" charset="2"/>
              </a:rPr>
              <a:t>SpeechRecognition</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library</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for</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voice </a:t>
            </a:r>
            <a:r>
              <a:rPr lang="en-US" sz="1800" spc="-10" dirty="0">
                <a:effectLst/>
                <a:latin typeface="Fira Sans" panose="020B0503050000020004" pitchFamily="34" charset="0"/>
                <a:ea typeface="Wingdings" panose="05000000000000000000" pitchFamily="2" charset="2"/>
                <a:cs typeface="Wingdings" panose="05000000000000000000" pitchFamily="2" charset="2"/>
              </a:rPr>
              <a:t>input.</a:t>
            </a:r>
            <a:endParaRPr lang="en-IN" sz="1800" spc="0" dirty="0">
              <a:effectLst/>
              <a:latin typeface="Fira Sans" panose="020B0503050000020004" pitchFamily="34" charset="0"/>
              <a:ea typeface="Wingdings" panose="05000000000000000000" pitchFamily="2" charset="2"/>
              <a:cs typeface="Wingdings" panose="05000000000000000000" pitchFamily="2" charset="2"/>
            </a:endParaRPr>
          </a:p>
          <a:p>
            <a:pPr marL="342900" lvl="0" indent="-342900" algn="just">
              <a:lnSpc>
                <a:spcPct val="200000"/>
              </a:lnSpc>
              <a:spcBef>
                <a:spcPts val="690"/>
              </a:spcBef>
              <a:buFont typeface="Wingdings" panose="05000000000000000000" pitchFamily="2" charset="2"/>
              <a:buChar char=""/>
              <a:tabLst>
                <a:tab pos="520065" algn="l"/>
              </a:tabLst>
            </a:pPr>
            <a:r>
              <a:rPr lang="en-US" sz="1800" spc="0" dirty="0">
                <a:effectLst/>
                <a:latin typeface="Fira Sans" panose="020B0503050000020004" pitchFamily="34" charset="0"/>
                <a:ea typeface="Wingdings" panose="05000000000000000000" pitchFamily="2" charset="2"/>
                <a:cs typeface="Wingdings" panose="05000000000000000000" pitchFamily="2" charset="2"/>
              </a:rPr>
              <a:t>Displays</a:t>
            </a:r>
            <a:r>
              <a:rPr lang="en-US" sz="1800" spc="-2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chat</a:t>
            </a:r>
            <a:r>
              <a:rPr lang="en-US" sz="1800" spc="-10"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history</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and</a:t>
            </a:r>
            <a:r>
              <a:rPr lang="en-US" sz="1800" spc="-10"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handles</a:t>
            </a:r>
            <a:r>
              <a:rPr lang="en-US" sz="1800" spc="-1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user</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input</a:t>
            </a:r>
            <a:r>
              <a:rPr lang="en-US" sz="1800" spc="-10"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with</a:t>
            </a:r>
            <a:r>
              <a:rPr lang="en-US" sz="1800" spc="-10" dirty="0">
                <a:effectLst/>
                <a:latin typeface="Fira Sans" panose="020B0503050000020004" pitchFamily="34" charset="0"/>
                <a:ea typeface="Wingdings" panose="05000000000000000000" pitchFamily="2" charset="2"/>
                <a:cs typeface="Wingdings" panose="05000000000000000000" pitchFamily="2" charset="2"/>
              </a:rPr>
              <a:t> </a:t>
            </a:r>
            <a:r>
              <a:rPr lang="en-US" sz="1800" spc="0" dirty="0">
                <a:effectLst/>
                <a:latin typeface="Fira Sans" panose="020B0503050000020004" pitchFamily="34" charset="0"/>
                <a:ea typeface="Wingdings" panose="05000000000000000000" pitchFamily="2" charset="2"/>
                <a:cs typeface="Wingdings" panose="05000000000000000000" pitchFamily="2" charset="2"/>
              </a:rPr>
              <a:t>appropriate</a:t>
            </a:r>
            <a:r>
              <a:rPr lang="en-US" sz="1800" spc="-5" dirty="0">
                <a:effectLst/>
                <a:latin typeface="Fira Sans" panose="020B0503050000020004" pitchFamily="34" charset="0"/>
                <a:ea typeface="Wingdings" panose="05000000000000000000" pitchFamily="2" charset="2"/>
                <a:cs typeface="Wingdings" panose="05000000000000000000" pitchFamily="2" charset="2"/>
              </a:rPr>
              <a:t> </a:t>
            </a:r>
            <a:r>
              <a:rPr lang="en-US" sz="1800" spc="-10" dirty="0">
                <a:effectLst/>
                <a:latin typeface="Fira Sans" panose="020B0503050000020004" pitchFamily="34" charset="0"/>
                <a:ea typeface="Wingdings" panose="05000000000000000000" pitchFamily="2" charset="2"/>
                <a:cs typeface="Wingdings" panose="05000000000000000000" pitchFamily="2" charset="2"/>
              </a:rPr>
              <a:t>responses.</a:t>
            </a:r>
            <a:endParaRPr lang="en-IN" sz="1800" spc="0" dirty="0">
              <a:effectLst/>
              <a:latin typeface="Fira Sans" panose="020B0503050000020004" pitchFamily="34" charset="0"/>
              <a:ea typeface="Wingdings" panose="05000000000000000000" pitchFamily="2" charset="2"/>
              <a:cs typeface="Wingdings" panose="05000000000000000000" pitchFamily="2" charset="2"/>
            </a:endParaRPr>
          </a:p>
          <a:p>
            <a:pPr marL="342900" lvl="0" indent="-342900" algn="just">
              <a:lnSpc>
                <a:spcPct val="200000"/>
              </a:lnSpc>
              <a:spcBef>
                <a:spcPts val="690"/>
              </a:spcBef>
              <a:buFont typeface="Wingdings" panose="05000000000000000000" pitchFamily="2" charset="2"/>
              <a:buChar char=""/>
              <a:tabLst>
                <a:tab pos="520065" algn="l"/>
              </a:tabLst>
            </a:pPr>
            <a:r>
              <a:rPr lang="en-US" sz="1800" spc="0" dirty="0">
                <a:solidFill>
                  <a:srgbClr val="0D0D0D"/>
                </a:solidFill>
                <a:effectLst/>
                <a:highlight>
                  <a:srgbClr val="FFFFFF"/>
                </a:highlight>
                <a:latin typeface="Fira Sans" panose="020B0503050000020004" pitchFamily="34" charset="0"/>
                <a:ea typeface="Wingdings" panose="05000000000000000000" pitchFamily="2" charset="2"/>
                <a:cs typeface="Wingdings" panose="05000000000000000000" pitchFamily="2" charset="2"/>
              </a:rPr>
              <a:t>Done working on integrating functionality to send prompts to a fine-tuned model and retrieve responses. Additionally, add a logout functionality to the </a:t>
            </a:r>
            <a:r>
              <a:rPr lang="en-US" sz="1800" spc="0" dirty="0" err="1">
                <a:solidFill>
                  <a:srgbClr val="0D0D0D"/>
                </a:solidFill>
                <a:effectLst/>
                <a:highlight>
                  <a:srgbClr val="FFFFFF"/>
                </a:highlight>
                <a:latin typeface="Fira Sans" panose="020B0503050000020004" pitchFamily="34" charset="0"/>
                <a:ea typeface="Wingdings" panose="05000000000000000000" pitchFamily="2" charset="2"/>
                <a:cs typeface="Wingdings" panose="05000000000000000000" pitchFamily="2" charset="2"/>
              </a:rPr>
              <a:t>Unibuddy</a:t>
            </a:r>
            <a:r>
              <a:rPr lang="en-US" sz="1800" spc="0" dirty="0">
                <a:solidFill>
                  <a:srgbClr val="0D0D0D"/>
                </a:solidFill>
                <a:effectLst/>
                <a:highlight>
                  <a:srgbClr val="FFFFFF"/>
                </a:highlight>
                <a:latin typeface="Fira Sans" panose="020B0503050000020004" pitchFamily="34" charset="0"/>
                <a:ea typeface="Wingdings" panose="05000000000000000000" pitchFamily="2" charset="2"/>
                <a:cs typeface="Wingdings" panose="05000000000000000000" pitchFamily="2" charset="2"/>
              </a:rPr>
              <a:t> Home page where the user will be redirected to the login page after clicking on it.</a:t>
            </a:r>
          </a:p>
          <a:p>
            <a:pPr marL="342900" indent="-342900" algn="just">
              <a:lnSpc>
                <a:spcPct val="200000"/>
              </a:lnSpc>
              <a:spcBef>
                <a:spcPts val="690"/>
              </a:spcBef>
              <a:buFont typeface="Wingdings" panose="05000000000000000000" pitchFamily="2" charset="2"/>
              <a:buChar char=""/>
              <a:tabLst>
                <a:tab pos="520065" algn="l"/>
              </a:tabLst>
            </a:pPr>
            <a:r>
              <a:rPr lang="en-US" dirty="0">
                <a:solidFill>
                  <a:srgbClr val="0D0D0D"/>
                </a:solidFill>
                <a:highlight>
                  <a:srgbClr val="FFFFFF"/>
                </a:highlight>
                <a:latin typeface="Fira Sans" panose="020B0503050000020004" pitchFamily="34" charset="0"/>
                <a:ea typeface="Wingdings" panose="05000000000000000000" pitchFamily="2" charset="2"/>
                <a:cs typeface="Wingdings" panose="05000000000000000000" pitchFamily="2" charset="2"/>
              </a:rPr>
              <a:t>GitHub: </a:t>
            </a:r>
            <a:r>
              <a:rPr lang="en-IN" sz="1800" u="sng" dirty="0">
                <a:solidFill>
                  <a:srgbClr val="0563C1"/>
                </a:solidFill>
                <a:effectLst/>
                <a:latin typeface="Fira Sans" panose="020B0503050000020004" pitchFamily="34" charset="0"/>
                <a:ea typeface="Calibri" panose="020F0502020204030204" pitchFamily="34" charset="0"/>
                <a:cs typeface="Gautami" panose="020B0502040204020203" pitchFamily="34" charset="0"/>
                <a:hlinkClick r:id="rId2"/>
              </a:rPr>
              <a:t>https://github.com/TarunSiga/DSCapstoneProject/tree/saikarthiknaladala</a:t>
            </a:r>
            <a:endParaRPr lang="en-IN" sz="1800" dirty="0">
              <a:effectLst/>
              <a:latin typeface="Fira Sans" panose="020B0503050000020004" pitchFamily="34" charset="0"/>
              <a:ea typeface="Calibri" panose="020F0502020204030204" pitchFamily="34" charset="0"/>
              <a:cs typeface="Gautami" panose="020B0502040204020203" pitchFamily="34" charset="0"/>
            </a:endParaRPr>
          </a:p>
          <a:p>
            <a:pPr marL="342900" lvl="0" indent="-342900" algn="just">
              <a:lnSpc>
                <a:spcPct val="200000"/>
              </a:lnSpc>
              <a:spcBef>
                <a:spcPts val="690"/>
              </a:spcBef>
              <a:buFont typeface="Wingdings" panose="05000000000000000000" pitchFamily="2" charset="2"/>
              <a:buChar char=""/>
              <a:tabLst>
                <a:tab pos="520065" algn="l"/>
              </a:tabLst>
            </a:pPr>
            <a:endParaRPr lang="en-IN" sz="1800" spc="0" dirty="0">
              <a:effectLst/>
              <a:latin typeface="Fira Sans" panose="020B0503050000020004" pitchFamily="34" charset="0"/>
              <a:ea typeface="Wingdings" panose="05000000000000000000" pitchFamily="2" charset="2"/>
              <a:cs typeface="Wingdings" panose="05000000000000000000" pitchFamily="2" charset="2"/>
            </a:endParaRPr>
          </a:p>
          <a:p>
            <a:pPr marL="342900" lvl="0" indent="-342900" algn="just">
              <a:lnSpc>
                <a:spcPct val="200000"/>
              </a:lnSpc>
              <a:spcBef>
                <a:spcPts val="690"/>
              </a:spcBef>
              <a:buFont typeface="Wingdings" panose="05000000000000000000" pitchFamily="2" charset="2"/>
              <a:buChar char=""/>
              <a:tabLst>
                <a:tab pos="520065" algn="l"/>
              </a:tabLst>
            </a:pPr>
            <a:endParaRPr lang="en-IN" sz="1800" spc="0" dirty="0">
              <a:effectLst/>
              <a:latin typeface="Fira Sans" panose="020B0503050000020004" pitchFamily="34" charset="0"/>
              <a:ea typeface="Wingdings" panose="05000000000000000000" pitchFamily="2" charset="2"/>
              <a:cs typeface="Wingdings" panose="05000000000000000000" pitchFamily="2" charset="2"/>
            </a:endParaRPr>
          </a:p>
        </p:txBody>
      </p:sp>
      <p:pic>
        <p:nvPicPr>
          <p:cNvPr id="3" name="Picture 2" descr="A group of people standing on gears&#10;&#10;Description automatically generated">
            <a:extLst>
              <a:ext uri="{FF2B5EF4-FFF2-40B4-BE49-F238E27FC236}">
                <a16:creationId xmlns:a16="http://schemas.microsoft.com/office/drawing/2014/main" id="{E1AA7A01-AF5A-1050-C906-55242AD73B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2228850"/>
            <a:ext cx="8922398" cy="5829300"/>
          </a:xfrm>
          <a:prstGeom prst="rect">
            <a:avLst/>
          </a:prstGeom>
        </p:spPr>
      </p:pic>
    </p:spTree>
    <p:extLst>
      <p:ext uri="{BB962C8B-B14F-4D97-AF65-F5344CB8AC3E}">
        <p14:creationId xmlns:p14="http://schemas.microsoft.com/office/powerpoint/2010/main" val="969815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C3E9D0-9465-0050-B873-5C8C8ADE6E5E}"/>
              </a:ext>
            </a:extLst>
          </p:cNvPr>
          <p:cNvSpPr txBox="1"/>
          <p:nvPr/>
        </p:nvSpPr>
        <p:spPr>
          <a:xfrm>
            <a:off x="1104900" y="1028700"/>
            <a:ext cx="11772900" cy="1406154"/>
          </a:xfrm>
          <a:prstGeom prst="rect">
            <a:avLst/>
          </a:prstGeom>
        </p:spPr>
        <p:txBody>
          <a:bodyPr wrap="square" lIns="0" tIns="0" rIns="0" bIns="0" rtlCol="0" anchor="t">
            <a:spAutoFit/>
          </a:bodyPr>
          <a:lstStyle/>
          <a:p>
            <a:pPr>
              <a:lnSpc>
                <a:spcPts val="12480"/>
              </a:lnSpc>
            </a:pPr>
            <a:r>
              <a:rPr lang="en-US" sz="6000" spc="-84" dirty="0">
                <a:latin typeface="Fira Sans Bold" panose="020B0803050000020004" pitchFamily="34" charset="0"/>
                <a:ea typeface="+mj-ea"/>
                <a:cs typeface="+mj-cs"/>
              </a:rPr>
              <a:t>Concept Diagram</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95507" y="3162300"/>
            <a:ext cx="10896987" cy="622834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1033</TotalTime>
  <Words>1339</Words>
  <Application>Microsoft Office PowerPoint</Application>
  <PresentationFormat>Custom</PresentationFormat>
  <Paragraphs>138</Paragraphs>
  <Slides>25</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25</vt:i4>
      </vt:variant>
    </vt:vector>
  </HeadingPairs>
  <TitlesOfParts>
    <vt:vector size="36" baseType="lpstr">
      <vt:lpstr>Times New Roman</vt:lpstr>
      <vt:lpstr>Fira Sans Bold</vt:lpstr>
      <vt:lpstr>Fira Sans</vt:lpstr>
      <vt:lpstr>Arial</vt:lpstr>
      <vt:lpstr>Calibri</vt:lpstr>
      <vt:lpstr>Open Sans</vt:lpstr>
      <vt:lpstr>Aptos</vt:lpstr>
      <vt:lpstr>Fira Sans Light</vt:lpstr>
      <vt:lpstr>Fira Sans Medium</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Dark Green Light Green White Corporate Geometric Company Internal Deck Business Presentation</dc:title>
  <dc:creator>deepak</dc:creator>
  <cp:lastModifiedBy>Tarun Siga</cp:lastModifiedBy>
  <cp:revision>75</cp:revision>
  <dcterms:created xsi:type="dcterms:W3CDTF">2006-08-16T00:00:00Z</dcterms:created>
  <dcterms:modified xsi:type="dcterms:W3CDTF">2024-05-09T04:42:19Z</dcterms:modified>
  <dc:identifier>DAF-cC9h6Fg</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2024-03-03T09:27:28Z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f540285d-9a6a-41b2-9fca-0dc51e12890a</vt:lpwstr>
  </property>
  <property fmtid="{D5CDD505-2E9C-101B-9397-08002B2CF9AE}" pid="7" name="MSIP_Label_defa4170-0d19-0005-0004-bc88714345d2_ActionId">
    <vt:lpwstr>83ac33fa-a98f-4636-aded-aca9e936a045</vt:lpwstr>
  </property>
  <property fmtid="{D5CDD505-2E9C-101B-9397-08002B2CF9AE}" pid="8" name="MSIP_Label_defa4170-0d19-0005-0004-bc88714345d2_ContentBits">
    <vt:lpwstr>0</vt:lpwstr>
  </property>
</Properties>
</file>

<file path=docProps/thumbnail.jpeg>
</file>